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notesMasterIdLst>
    <p:notesMasterId r:id="rId27"/>
  </p:notesMasterIdLst>
  <p:handoutMasterIdLst>
    <p:handoutMasterId r:id="rId28"/>
  </p:handoutMasterIdLst>
  <p:sldIdLst>
    <p:sldId id="291" r:id="rId2"/>
    <p:sldId id="293" r:id="rId3"/>
    <p:sldId id="294" r:id="rId4"/>
    <p:sldId id="295" r:id="rId5"/>
    <p:sldId id="318" r:id="rId6"/>
    <p:sldId id="301" r:id="rId7"/>
    <p:sldId id="316" r:id="rId8"/>
    <p:sldId id="317" r:id="rId9"/>
    <p:sldId id="300" r:id="rId10"/>
    <p:sldId id="319" r:id="rId11"/>
    <p:sldId id="305" r:id="rId12"/>
    <p:sldId id="306" r:id="rId13"/>
    <p:sldId id="304" r:id="rId14"/>
    <p:sldId id="307" r:id="rId15"/>
    <p:sldId id="303" r:id="rId16"/>
    <p:sldId id="310" r:id="rId17"/>
    <p:sldId id="322" r:id="rId18"/>
    <p:sldId id="302" r:id="rId19"/>
    <p:sldId id="311" r:id="rId20"/>
    <p:sldId id="323" r:id="rId21"/>
    <p:sldId id="308" r:id="rId22"/>
    <p:sldId id="309" r:id="rId23"/>
    <p:sldId id="313" r:id="rId24"/>
    <p:sldId id="312" r:id="rId25"/>
    <p:sldId id="324" r:id="rId26"/>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18732EF-4CB2-7DCC-42D7-7EE1FEB9E5B0}"/>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6FACC068-86E0-B258-499C-42A838A4D880}"/>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4/30/2023 pm</a:t>
            </a:r>
          </a:p>
        </p:txBody>
      </p:sp>
      <p:sp>
        <p:nvSpPr>
          <p:cNvPr id="4" name="Footer Placeholder 3">
            <a:extLst>
              <a:ext uri="{FF2B5EF4-FFF2-40B4-BE49-F238E27FC236}">
                <a16:creationId xmlns:a16="http://schemas.microsoft.com/office/drawing/2014/main" id="{8BB937FD-0419-43FD-6D2B-830BE9C2CDFB}"/>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821E7D58-1A32-6C48-AC95-C685323DA709}"/>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51ABBEAA-1225-4ADD-8557-16940B6BC5B9}"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540561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4/30/2023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8F307852-0AE7-463D-8960-9BF1CF40F46F}" type="slidenum">
              <a:rPr lang="en-US" smtClean="0"/>
              <a:t>‹#›</a:t>
            </a:fld>
            <a:endParaRPr lang="en-US"/>
          </a:p>
        </p:txBody>
      </p:sp>
    </p:spTree>
    <p:extLst>
      <p:ext uri="{BB962C8B-B14F-4D97-AF65-F5344CB8AC3E}">
        <p14:creationId xmlns:p14="http://schemas.microsoft.com/office/powerpoint/2010/main" val="1972875854"/>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screen"/>
          <a:srcRect/>
          <a:stretch>
            <a:fillRect/>
          </a:stretch>
        </a:blipFill>
        <a:effectLst/>
      </p:bgPr>
    </p:bg>
    <p:spTree>
      <p:nvGrpSpPr>
        <p:cNvPr id="1" name=""/>
        <p:cNvGrpSpPr/>
        <p:nvPr/>
      </p:nvGrpSpPr>
      <p:grpSpPr>
        <a:xfrm>
          <a:off x="0" y="0"/>
          <a:ext cx="0" cy="0"/>
          <a:chOff x="0" y="0"/>
          <a:chExt cx="0" cy="0"/>
        </a:xfrm>
      </p:grpSpPr>
      <p:pic>
        <p:nvPicPr>
          <p:cNvPr id="7" name="Picture 6" descr="5-00332_grey-bar.png"/>
          <p:cNvPicPr>
            <a:picLocks noChangeAspect="1"/>
          </p:cNvPicPr>
          <p:nvPr/>
        </p:nvPicPr>
        <p:blipFill>
          <a:blip r:embed="rId3" cstate="screen"/>
          <a:srcRect t="93333"/>
          <a:stretch>
            <a:fillRect/>
          </a:stretch>
        </p:blipFill>
        <p:spPr>
          <a:xfrm>
            <a:off x="0" y="6400800"/>
            <a:ext cx="9144000" cy="457200"/>
          </a:xfrm>
          <a:prstGeom prst="rect">
            <a:avLst/>
          </a:prstGeom>
        </p:spPr>
      </p:pic>
      <p:sp>
        <p:nvSpPr>
          <p:cNvPr id="2" name="Title 1"/>
          <p:cNvSpPr>
            <a:spLocks noGrp="1"/>
          </p:cNvSpPr>
          <p:nvPr>
            <p:ph type="ctrTitle"/>
          </p:nvPr>
        </p:nvSpPr>
        <p:spPr>
          <a:xfrm>
            <a:off x="76200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62000" y="3881735"/>
            <a:ext cx="7681913"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pic>
        <p:nvPicPr>
          <p:cNvPr id="5" name="Picture 24" descr="C:\Program Files\Microsoft Resource DVD Artwork\DVD_ART\Artwork_Imagery\Shapes and Graphics\Line\faded white line.png"/>
          <p:cNvPicPr>
            <a:picLocks noChangeAspect="1" noChangeArrowheads="1"/>
          </p:cNvPicPr>
          <p:nvPr/>
        </p:nvPicPr>
        <p:blipFill>
          <a:blip r:embed="rId4" cstate="screen"/>
          <a:srcRect/>
          <a:stretch>
            <a:fillRect/>
          </a:stretch>
        </p:blipFill>
        <p:spPr bwMode="auto">
          <a:xfrm>
            <a:off x="-238125" y="5623686"/>
            <a:ext cx="8696325" cy="19050"/>
          </a:xfrm>
          <a:prstGeom prst="rect">
            <a:avLst/>
          </a:prstGeom>
          <a:noFill/>
        </p:spPr>
      </p:pic>
    </p:spTree>
    <p:extLst>
      <p:ext uri="{BB962C8B-B14F-4D97-AF65-F5344CB8AC3E}">
        <p14:creationId xmlns:p14="http://schemas.microsoft.com/office/powerpoint/2010/main" val="3405152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chemeClr val="tx1"/>
                </a:solidFill>
              </a:defRPr>
            </a:lvl1p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Click to edit Master text styles</a:t>
            </a:r>
          </a:p>
        </p:txBody>
      </p:sp>
    </p:spTree>
    <p:extLst>
      <p:ext uri="{BB962C8B-B14F-4D97-AF65-F5344CB8AC3E}">
        <p14:creationId xmlns:p14="http://schemas.microsoft.com/office/powerpoint/2010/main" val="3843554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pic>
        <p:nvPicPr>
          <p:cNvPr id="9" name="Picture 8" descr="5-00332_grey-bar.png"/>
          <p:cNvPicPr>
            <a:picLocks noChangeAspect="1"/>
          </p:cNvPicPr>
          <p:nvPr/>
        </p:nvPicPr>
        <p:blipFill>
          <a:blip r:embed="rId2" cstate="screen"/>
          <a:srcRect t="93333"/>
          <a:stretch>
            <a:fillRect/>
          </a:stretch>
        </p:blipFill>
        <p:spPr>
          <a:xfrm>
            <a:off x="0" y="6400800"/>
            <a:ext cx="9144000" cy="457200"/>
          </a:xfrm>
          <a:prstGeom prst="rect">
            <a:avLst/>
          </a:prstGeom>
        </p:spPr>
      </p:pic>
      <p:sp>
        <p:nvSpPr>
          <p:cNvPr id="2" name="Title 1"/>
          <p:cNvSpPr>
            <a:spLocks noGrp="1"/>
          </p:cNvSpPr>
          <p:nvPr>
            <p:ph type="ctrTitle"/>
          </p:nvPr>
        </p:nvSpPr>
        <p:spPr>
          <a:xfrm>
            <a:off x="381000" y="832356"/>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381000" y="3048000"/>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pic>
        <p:nvPicPr>
          <p:cNvPr id="6" name="Picture 24" descr="C:\Program Files\Microsoft Resource DVD Artwork\DVD_ART\Artwork_Imagery\Shapes and Graphics\Line\faded white line.png"/>
          <p:cNvPicPr>
            <a:picLocks noChangeAspect="1" noChangeArrowheads="1"/>
          </p:cNvPicPr>
          <p:nvPr/>
        </p:nvPicPr>
        <p:blipFill>
          <a:blip r:embed="rId3" cstate="screen"/>
          <a:srcRect/>
          <a:stretch>
            <a:fillRect/>
          </a:stretch>
        </p:blipFill>
        <p:spPr bwMode="auto">
          <a:xfrm>
            <a:off x="-238125" y="5623432"/>
            <a:ext cx="8696325" cy="19050"/>
          </a:xfrm>
          <a:prstGeom prst="rect">
            <a:avLst/>
          </a:prstGeom>
          <a:noFill/>
        </p:spPr>
      </p:pic>
      <p:sp>
        <p:nvSpPr>
          <p:cNvPr id="7" name="Text Placeholder 6"/>
          <p:cNvSpPr>
            <a:spLocks noGrp="1"/>
          </p:cNvSpPr>
          <p:nvPr>
            <p:ph type="body" sz="quarter" idx="10" hasCustomPrompt="1"/>
          </p:nvPr>
        </p:nvSpPr>
        <p:spPr>
          <a:xfrm>
            <a:off x="1072886" y="4572000"/>
            <a:ext cx="7690114" cy="1066800"/>
          </a:xfrm>
          <a:effectLst>
            <a:reflection blurRad="6350" stA="52000" endA="300" endPos="35000" dir="5400000" sy="-100000" algn="bl" rotWithShape="0"/>
          </a:effectLst>
        </p:spPr>
        <p:txBody>
          <a:bodyPr anchor="t" anchorCtr="0">
            <a:noAutofit/>
            <a:scene3d>
              <a:camera prst="orthographicFront"/>
              <a:lightRig rig="flat" dir="t"/>
            </a:scene3d>
            <a:sp3d>
              <a:contourClr>
                <a:schemeClr val="accent4">
                  <a:lumMod val="50000"/>
                </a:schemeClr>
              </a:contourClr>
            </a:sp3d>
          </a:bodyPr>
          <a:lstStyle>
            <a:lvl1pPr marL="0" indent="0" algn="r">
              <a:buFont typeface="Arial" pitchFamily="34" charset="0"/>
              <a:buNone/>
              <a:defRPr kumimoji="0" lang="en-US" sz="10000" b="1" i="1" u="none" strike="noStrike" kern="1200" cap="none" spc="-642" normalizeH="0" baseline="0" noProof="0" dirty="0" smtClean="0">
                <a:ln w="11430">
                  <a:solidFill>
                    <a:schemeClr val="accent4">
                      <a:lumMod val="50000"/>
                    </a:schemeClr>
                  </a:solidFill>
                </a:ln>
                <a:solidFill>
                  <a:schemeClr val="tx1"/>
                </a:solidFill>
                <a:effectLst/>
                <a:uLnTx/>
                <a:uFillTx/>
                <a:latin typeface="+mn-lt"/>
                <a:ea typeface="+mn-ea"/>
                <a:cs typeface="+mn-cs"/>
              </a:defRPr>
            </a:lvl1pPr>
          </a:lstStyle>
          <a:p>
            <a:pPr lvl="0"/>
            <a:r>
              <a:rPr lang="en-US" dirty="0"/>
              <a:t>click to…</a:t>
            </a:r>
          </a:p>
        </p:txBody>
      </p:sp>
    </p:spTree>
    <p:extLst>
      <p:ext uri="{BB962C8B-B14F-4D97-AF65-F5344CB8AC3E}">
        <p14:creationId xmlns:p14="http://schemas.microsoft.com/office/powerpoint/2010/main" val="3198386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pic>
        <p:nvPicPr>
          <p:cNvPr id="9" name="Picture 8" descr="5-00332_grey-bar.png"/>
          <p:cNvPicPr>
            <a:picLocks noChangeAspect="1"/>
          </p:cNvPicPr>
          <p:nvPr/>
        </p:nvPicPr>
        <p:blipFill>
          <a:blip r:embed="rId2" cstate="screen"/>
          <a:srcRect t="93333"/>
          <a:stretch>
            <a:fillRect/>
          </a:stretch>
        </p:blipFill>
        <p:spPr>
          <a:xfrm>
            <a:off x="0" y="6400800"/>
            <a:ext cx="9144000" cy="457200"/>
          </a:xfrm>
          <a:prstGeom prst="rect">
            <a:avLst/>
          </a:prstGeom>
        </p:spPr>
      </p:pic>
      <p:sp>
        <p:nvSpPr>
          <p:cNvPr id="2" name="Title 1"/>
          <p:cNvSpPr>
            <a:spLocks noGrp="1"/>
          </p:cNvSpPr>
          <p:nvPr>
            <p:ph type="ctrTitle"/>
          </p:nvPr>
        </p:nvSpPr>
        <p:spPr>
          <a:xfrm>
            <a:off x="381000" y="832356"/>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381000" y="3048000"/>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pic>
        <p:nvPicPr>
          <p:cNvPr id="6" name="Picture 24" descr="C:\Program Files\Microsoft Resource DVD Artwork\DVD_ART\Artwork_Imagery\Shapes and Graphics\Line\faded white line.png"/>
          <p:cNvPicPr>
            <a:picLocks noChangeAspect="1" noChangeArrowheads="1"/>
          </p:cNvPicPr>
          <p:nvPr/>
        </p:nvPicPr>
        <p:blipFill>
          <a:blip r:embed="rId3" cstate="screen"/>
          <a:srcRect/>
          <a:stretch>
            <a:fillRect/>
          </a:stretch>
        </p:blipFill>
        <p:spPr bwMode="auto">
          <a:xfrm>
            <a:off x="-238125" y="5623432"/>
            <a:ext cx="8696325" cy="19050"/>
          </a:xfrm>
          <a:prstGeom prst="rect">
            <a:avLst/>
          </a:prstGeom>
          <a:noFill/>
        </p:spPr>
      </p:pic>
      <p:sp>
        <p:nvSpPr>
          <p:cNvPr id="7" name="Text Placeholder 6"/>
          <p:cNvSpPr>
            <a:spLocks noGrp="1"/>
          </p:cNvSpPr>
          <p:nvPr>
            <p:ph type="body" sz="quarter" idx="10" hasCustomPrompt="1"/>
          </p:nvPr>
        </p:nvSpPr>
        <p:spPr>
          <a:xfrm>
            <a:off x="1072886" y="4572000"/>
            <a:ext cx="7690114" cy="1066800"/>
          </a:xfrm>
          <a:effectLst>
            <a:reflection blurRad="6350" stA="52000" endA="300" endPos="35000" dir="5400000" sy="-100000" algn="bl" rotWithShape="0"/>
          </a:effectLst>
        </p:spPr>
        <p:txBody>
          <a:bodyPr anchor="t" anchorCtr="0">
            <a:noAutofit/>
            <a:scene3d>
              <a:camera prst="orthographicFront"/>
              <a:lightRig rig="flat" dir="t"/>
            </a:scene3d>
            <a:sp3d>
              <a:contourClr>
                <a:schemeClr val="accent4">
                  <a:lumMod val="50000"/>
                </a:schemeClr>
              </a:contourClr>
            </a:sp3d>
          </a:bodyPr>
          <a:lstStyle>
            <a:lvl1pPr marL="0" indent="0" algn="r">
              <a:buFont typeface="Arial" pitchFamily="34" charset="0"/>
              <a:buNone/>
              <a:defRPr kumimoji="0" lang="en-US" sz="10000" b="1" i="1" u="none" strike="noStrike" kern="1200" cap="none" spc="-642" normalizeH="0" baseline="0" noProof="0" dirty="0" smtClean="0">
                <a:ln w="11430">
                  <a:solidFill>
                    <a:schemeClr val="accent4">
                      <a:lumMod val="50000"/>
                    </a:schemeClr>
                  </a:solidFill>
                </a:ln>
                <a:solidFill>
                  <a:schemeClr val="tx1"/>
                </a:solidFill>
                <a:effectLst/>
                <a:uLnTx/>
                <a:uFillTx/>
                <a:latin typeface="+mn-lt"/>
                <a:ea typeface="+mn-ea"/>
                <a:cs typeface="+mn-cs"/>
              </a:defRPr>
            </a:lvl1pPr>
          </a:lstStyle>
          <a:p>
            <a:pPr lvl="0"/>
            <a:r>
              <a:rPr lang="en-US" dirty="0"/>
              <a:t>click to…</a:t>
            </a:r>
          </a:p>
        </p:txBody>
      </p:sp>
    </p:spTree>
    <p:extLst>
      <p:ext uri="{BB962C8B-B14F-4D97-AF65-F5344CB8AC3E}">
        <p14:creationId xmlns:p14="http://schemas.microsoft.com/office/powerpoint/2010/main" val="3386394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9229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18745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27129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85029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936643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6116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chemeClr val="tx1"/>
                </a:solidFill>
              </a:defRPr>
            </a:lvl1p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1336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screen"/>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86392172"/>
      </p:ext>
    </p:extLst>
  </p:cSld>
  <p:clrMap bg1="dk1" tx1="lt1" bg2="dk2" tx2="lt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accent2">
                  <a:lumMod val="50000"/>
                </a:schemeClr>
              </a:gs>
              <a:gs pos="36000">
                <a:schemeClr val="accent2">
                  <a:lumMod val="75000"/>
                </a:schemeClr>
              </a:gs>
              <a:gs pos="86000">
                <a:schemeClr val="accent2">
                  <a:lumMod val="50000"/>
                </a:schemeClr>
              </a:gs>
            </a:gsLst>
            <a:lin ang="5400000" scaled="0"/>
            <a:tileRect/>
          </a:gradFill>
          <a:effectLst/>
          <a:latin typeface="+mj-lt"/>
          <a:ea typeface="+mn-ea"/>
          <a:cs typeface="Arial" charset="0"/>
        </a:defRPr>
      </a:lvl1pPr>
    </p:titleStyle>
    <p:bodyStyle>
      <a:lvl1pPr marL="460375" indent="-460375" algn="l" defTabSz="914363" rtl="0" eaLnBrk="1" latinLnBrk="0" hangingPunct="1">
        <a:lnSpc>
          <a:spcPct val="90000"/>
        </a:lnSpc>
        <a:spcBef>
          <a:spcPct val="20000"/>
        </a:spcBef>
        <a:buFontTx/>
        <a:buBlip>
          <a:blip r:embed="rId14"/>
        </a:buBlip>
        <a:defRPr sz="3200" kern="1200">
          <a:solidFill>
            <a:schemeClr val="bg1"/>
          </a:solidFill>
          <a:latin typeface="+mn-lt"/>
          <a:ea typeface="+mn-ea"/>
          <a:cs typeface="+mn-cs"/>
        </a:defRPr>
      </a:lvl1pPr>
      <a:lvl2pPr marL="854075" indent="-393700" algn="l" defTabSz="914363" rtl="0" eaLnBrk="1" latinLnBrk="0" hangingPunct="1">
        <a:lnSpc>
          <a:spcPct val="90000"/>
        </a:lnSpc>
        <a:spcBef>
          <a:spcPct val="20000"/>
        </a:spcBef>
        <a:buFontTx/>
        <a:buBlip>
          <a:blip r:embed="rId15"/>
        </a:buBlip>
        <a:defRPr sz="2800" kern="1200">
          <a:solidFill>
            <a:schemeClr val="bg1"/>
          </a:solidFill>
          <a:latin typeface="+mn-lt"/>
          <a:ea typeface="+mn-ea"/>
          <a:cs typeface="+mn-cs"/>
        </a:defRPr>
      </a:lvl2pPr>
      <a:lvl3pPr marL="1258888" indent="-404813" algn="l" defTabSz="914363" rtl="0" eaLnBrk="1" latinLnBrk="0" hangingPunct="1">
        <a:lnSpc>
          <a:spcPct val="90000"/>
        </a:lnSpc>
        <a:spcBef>
          <a:spcPct val="20000"/>
        </a:spcBef>
        <a:buFontTx/>
        <a:buBlip>
          <a:blip r:embed="rId15"/>
        </a:buBlip>
        <a:defRPr sz="2400" kern="1200">
          <a:solidFill>
            <a:schemeClr val="bg1"/>
          </a:solidFill>
          <a:latin typeface="+mn-lt"/>
          <a:ea typeface="+mn-ea"/>
          <a:cs typeface="+mn-cs"/>
        </a:defRPr>
      </a:lvl3pPr>
      <a:lvl4pPr marL="1655763" indent="-396875" algn="l" defTabSz="914363" rtl="0" eaLnBrk="1" latinLnBrk="0" hangingPunct="1">
        <a:lnSpc>
          <a:spcPct val="90000"/>
        </a:lnSpc>
        <a:spcBef>
          <a:spcPct val="20000"/>
        </a:spcBef>
        <a:buFontTx/>
        <a:buBlip>
          <a:blip r:embed="rId15"/>
        </a:buBlip>
        <a:defRPr sz="2400" kern="1200">
          <a:solidFill>
            <a:schemeClr val="bg1"/>
          </a:solidFill>
          <a:latin typeface="+mn-lt"/>
          <a:ea typeface="+mn-ea"/>
          <a:cs typeface="+mn-cs"/>
        </a:defRPr>
      </a:lvl4pPr>
      <a:lvl5pPr marL="1941513" indent="-400050" algn="l" defTabSz="914363" rtl="0" eaLnBrk="1" latinLnBrk="0" hangingPunct="1">
        <a:lnSpc>
          <a:spcPct val="90000"/>
        </a:lnSpc>
        <a:spcBef>
          <a:spcPct val="20000"/>
        </a:spcBef>
        <a:buFontTx/>
        <a:buBlip>
          <a:blip r:embed="rId15"/>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pAutoFit/>
          </a:bodyPr>
          <a:lstStyle/>
          <a:p>
            <a:r>
              <a:rPr lang="en-US" dirty="0"/>
              <a:t>Paul’s Second Prayer For The Ephesians</a:t>
            </a:r>
          </a:p>
        </p:txBody>
      </p:sp>
      <p:sp>
        <p:nvSpPr>
          <p:cNvPr id="3" name="Subtitle 2"/>
          <p:cNvSpPr>
            <a:spLocks noGrp="1"/>
          </p:cNvSpPr>
          <p:nvPr>
            <p:ph type="subTitle" idx="1"/>
          </p:nvPr>
        </p:nvSpPr>
        <p:spPr>
          <a:xfrm>
            <a:off x="762000" y="3881735"/>
            <a:ext cx="7681913" cy="498598"/>
          </a:xfrm>
        </p:spPr>
        <p:txBody>
          <a:bodyPr>
            <a:spAutoFit/>
          </a:bodyPr>
          <a:lstStyle/>
          <a:p>
            <a:r>
              <a:rPr lang="en-US" sz="3600" dirty="0"/>
              <a:t>Ephesians 3:14-19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706" y="1732450"/>
            <a:ext cx="9059159" cy="4985980"/>
          </a:xfrm>
        </p:spPr>
        <p:txBody>
          <a:bodyPr>
            <a:spAutoFit/>
          </a:bodyPr>
          <a:lstStyle/>
          <a:p>
            <a:pPr>
              <a:spcBef>
                <a:spcPts val="0"/>
              </a:spcBef>
              <a:buNone/>
            </a:pPr>
            <a:r>
              <a:rPr lang="en-US" sz="3600" b="1" u="sng" dirty="0">
                <a:solidFill>
                  <a:schemeClr val="bg2"/>
                </a:solidFill>
              </a:rPr>
              <a:t>Verses 16-19 What does Paul pray for</a:t>
            </a:r>
            <a:r>
              <a:rPr lang="en-US" sz="3600" b="1" dirty="0">
                <a:solidFill>
                  <a:schemeClr val="bg2"/>
                </a:solidFill>
              </a:rPr>
              <a:t>?</a:t>
            </a:r>
          </a:p>
          <a:p>
            <a:pPr>
              <a:spcBef>
                <a:spcPts val="0"/>
              </a:spcBef>
              <a:buNone/>
            </a:pPr>
            <a:r>
              <a:rPr lang="en-US" sz="3600" dirty="0"/>
              <a:t>Verse 16, That God would grant that they </a:t>
            </a:r>
            <a:r>
              <a:rPr lang="en-US" sz="3600" i="1" dirty="0"/>
              <a:t>“may be </a:t>
            </a:r>
            <a:r>
              <a:rPr lang="en-US" sz="3600" b="1" i="1" dirty="0">
                <a:solidFill>
                  <a:schemeClr val="bg2"/>
                </a:solidFill>
              </a:rPr>
              <a:t>strengthened</a:t>
            </a:r>
            <a:r>
              <a:rPr lang="en-US" sz="3600" i="1" dirty="0"/>
              <a:t> with </a:t>
            </a:r>
            <a:r>
              <a:rPr lang="en-US" sz="3600" b="1" i="1" dirty="0">
                <a:solidFill>
                  <a:schemeClr val="bg2"/>
                </a:solidFill>
              </a:rPr>
              <a:t>power</a:t>
            </a:r>
            <a:r>
              <a:rPr lang="en-US" sz="3600" i="1" dirty="0"/>
              <a:t> … in the </a:t>
            </a:r>
            <a:r>
              <a:rPr lang="en-US" sz="3600" b="1" i="1" dirty="0">
                <a:solidFill>
                  <a:schemeClr val="bg2"/>
                </a:solidFill>
              </a:rPr>
              <a:t>inward man</a:t>
            </a:r>
            <a:r>
              <a:rPr lang="en-US" sz="3600" i="1" dirty="0"/>
              <a:t>.”</a:t>
            </a:r>
          </a:p>
          <a:p>
            <a:pPr marL="514350" indent="-514350">
              <a:spcBef>
                <a:spcPts val="0"/>
              </a:spcBef>
            </a:pPr>
            <a:r>
              <a:rPr lang="en-US" sz="3600" i="1" dirty="0"/>
              <a:t>“</a:t>
            </a:r>
            <a:r>
              <a:rPr lang="en-US" sz="3600" b="1" i="1" dirty="0">
                <a:solidFill>
                  <a:schemeClr val="bg2"/>
                </a:solidFill>
              </a:rPr>
              <a:t>Through the Spirit</a:t>
            </a:r>
            <a:r>
              <a:rPr lang="en-US" sz="3600" i="1" dirty="0"/>
              <a:t>” –</a:t>
            </a:r>
            <a:r>
              <a:rPr lang="en-US" sz="3600" dirty="0"/>
              <a:t> Instruction, revelation. </a:t>
            </a:r>
            <a:br>
              <a:rPr lang="en-US" sz="3600" dirty="0"/>
            </a:br>
            <a:r>
              <a:rPr lang="en-US" sz="3600" dirty="0"/>
              <a:t>1 Corinthians 2:9-13</a:t>
            </a:r>
            <a:endParaRPr lang="en-US" sz="3600" i="1" dirty="0"/>
          </a:p>
          <a:p>
            <a:pPr lvl="1">
              <a:spcBef>
                <a:spcPts val="0"/>
              </a:spcBef>
            </a:pPr>
            <a:r>
              <a:rPr lang="nn-NO" sz="3600" dirty="0"/>
              <a:t>Romans 8:9-11; cf. 1 Corinthians 3:16-17; 6:19-20</a:t>
            </a:r>
            <a:endParaRPr lang="en-US" sz="3600" dirty="0"/>
          </a:p>
          <a:p>
            <a:pPr lvl="1">
              <a:spcBef>
                <a:spcPts val="0"/>
              </a:spcBef>
            </a:pPr>
            <a:r>
              <a:rPr lang="en-US" sz="3600" b="0" i="0" u="none" strike="noStrike" baseline="0" dirty="0"/>
              <a:t>We receive the Spirit by the hearing of faith. (Galatians 3:2)</a:t>
            </a:r>
          </a:p>
        </p:txBody>
      </p:sp>
      <p:sp>
        <p:nvSpPr>
          <p:cNvPr id="6" name="Title 1">
            <a:extLst>
              <a:ext uri="{FF2B5EF4-FFF2-40B4-BE49-F238E27FC236}">
                <a16:creationId xmlns:a16="http://schemas.microsoft.com/office/drawing/2014/main" id="{4FA93E5D-8B89-5530-E783-3EB6A70ECF61}"/>
              </a:ext>
            </a:extLst>
          </p:cNvPr>
          <p:cNvSpPr>
            <a:spLocks noGrp="1"/>
          </p:cNvSpPr>
          <p:nvPr>
            <p:ph type="title"/>
          </p:nvPr>
        </p:nvSpPr>
        <p:spPr>
          <a:xfrm>
            <a:off x="84841" y="274638"/>
            <a:ext cx="8955466" cy="1329595"/>
          </a:xfrm>
        </p:spPr>
        <p:txBody>
          <a:bodyPr wrap="square">
            <a:spAutoFit/>
          </a:bodyPr>
          <a:lstStyle/>
          <a:p>
            <a:r>
              <a:rPr lang="en-US" sz="4700" b="1" dirty="0"/>
              <a:t>Paul’s Second Prayer For The Ephesians</a:t>
            </a:r>
            <a:br>
              <a:rPr lang="en-US" sz="4700" b="1" dirty="0"/>
            </a:br>
            <a:r>
              <a:rPr lang="en-US" sz="4700" b="1" dirty="0"/>
              <a:t> </a:t>
            </a:r>
            <a:r>
              <a:rPr lang="en-US" sz="4700" dirty="0"/>
              <a:t>Ephesians 3:14-21 </a:t>
            </a:r>
          </a:p>
        </p:txBody>
      </p:sp>
    </p:spTree>
    <p:extLst>
      <p:ext uri="{BB962C8B-B14F-4D97-AF65-F5344CB8AC3E}">
        <p14:creationId xmlns:p14="http://schemas.microsoft.com/office/powerpoint/2010/main" val="3881416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4160" y="1722290"/>
            <a:ext cx="8615680" cy="4930581"/>
          </a:xfrm>
        </p:spPr>
        <p:txBody>
          <a:bodyPr>
            <a:spAutoFit/>
          </a:bodyPr>
          <a:lstStyle/>
          <a:p>
            <a:pPr marL="0" indent="0">
              <a:buNone/>
            </a:pPr>
            <a:r>
              <a:rPr lang="en-US" sz="3600" b="1" u="sng" dirty="0">
                <a:solidFill>
                  <a:schemeClr val="bg2"/>
                </a:solidFill>
              </a:rPr>
              <a:t>Verses 16-19 What does Paul pray for</a:t>
            </a:r>
            <a:r>
              <a:rPr lang="en-US" sz="3600" b="1" dirty="0">
                <a:solidFill>
                  <a:schemeClr val="bg2"/>
                </a:solidFill>
              </a:rPr>
              <a:t>?</a:t>
            </a:r>
          </a:p>
          <a:p>
            <a:pPr>
              <a:buNone/>
            </a:pPr>
            <a:r>
              <a:rPr lang="en-US" sz="3600" dirty="0">
                <a:solidFill>
                  <a:schemeClr val="bg2"/>
                </a:solidFill>
              </a:rPr>
              <a:t>Verse 17, </a:t>
            </a:r>
            <a:r>
              <a:rPr lang="en-US" sz="3600" i="1" dirty="0">
                <a:solidFill>
                  <a:schemeClr val="bg2"/>
                </a:solidFill>
              </a:rPr>
              <a:t>“That Christ may dwell in your hearts </a:t>
            </a:r>
            <a:r>
              <a:rPr lang="en-US" sz="3600" b="1" i="1" dirty="0">
                <a:solidFill>
                  <a:schemeClr val="bg2"/>
                </a:solidFill>
              </a:rPr>
              <a:t>through faith</a:t>
            </a:r>
            <a:r>
              <a:rPr lang="en-US" sz="3600" i="1" dirty="0">
                <a:solidFill>
                  <a:schemeClr val="bg2"/>
                </a:solidFill>
              </a:rPr>
              <a:t>.”</a:t>
            </a:r>
          </a:p>
          <a:p>
            <a:r>
              <a:rPr lang="en-US" sz="3600" i="1" dirty="0"/>
              <a:t>“Faith” </a:t>
            </a:r>
            <a:r>
              <a:rPr lang="en-US" sz="3600" dirty="0"/>
              <a:t>is the instrument through which God dwells in them.</a:t>
            </a:r>
            <a:r>
              <a:rPr lang="en-US" sz="3600" i="1" dirty="0"/>
              <a:t> </a:t>
            </a:r>
            <a:r>
              <a:rPr lang="en-US" sz="3600" dirty="0"/>
              <a:t>cf. Acts 27:25</a:t>
            </a:r>
          </a:p>
          <a:p>
            <a:r>
              <a:rPr lang="en-US" sz="3600" i="1" dirty="0"/>
              <a:t>“‘Dwell’ </a:t>
            </a:r>
            <a:r>
              <a:rPr lang="en-US" sz="3600" dirty="0"/>
              <a:t>to house permanently, i.e. reside (literally or figuratively)” (Strong)</a:t>
            </a:r>
          </a:p>
          <a:p>
            <a:pPr lvl="1"/>
            <a:r>
              <a:rPr lang="en-US" sz="3600" dirty="0"/>
              <a:t>Note Ephesians 5:18-19; Colossians 3:16 Galatians 2:20</a:t>
            </a:r>
          </a:p>
        </p:txBody>
      </p:sp>
      <p:sp>
        <p:nvSpPr>
          <p:cNvPr id="8" name="Title 1">
            <a:extLst>
              <a:ext uri="{FF2B5EF4-FFF2-40B4-BE49-F238E27FC236}">
                <a16:creationId xmlns:a16="http://schemas.microsoft.com/office/drawing/2014/main" id="{58D8E8C9-8F78-3D5E-8CCB-C01A447A85FB}"/>
              </a:ext>
            </a:extLst>
          </p:cNvPr>
          <p:cNvSpPr>
            <a:spLocks noGrp="1"/>
          </p:cNvSpPr>
          <p:nvPr>
            <p:ph type="title"/>
          </p:nvPr>
        </p:nvSpPr>
        <p:spPr>
          <a:xfrm>
            <a:off x="84841" y="274638"/>
            <a:ext cx="8955466" cy="1329595"/>
          </a:xfrm>
        </p:spPr>
        <p:txBody>
          <a:bodyPr wrap="square">
            <a:spAutoFit/>
          </a:bodyPr>
          <a:lstStyle/>
          <a:p>
            <a:r>
              <a:rPr lang="en-US" sz="4700" b="1" dirty="0"/>
              <a:t>Paul’s Second Prayer For The Ephesians</a:t>
            </a:r>
            <a:br>
              <a:rPr lang="en-US" sz="4700" b="1" dirty="0"/>
            </a:br>
            <a:r>
              <a:rPr lang="en-US" sz="4700" b="1" dirty="0"/>
              <a:t> </a:t>
            </a:r>
            <a:r>
              <a:rPr lang="en-US" sz="4700" dirty="0"/>
              <a:t>Ephesians 3:14-21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693" y="1703897"/>
            <a:ext cx="8887907" cy="5027530"/>
          </a:xfrm>
        </p:spPr>
        <p:txBody>
          <a:bodyPr wrap="square">
            <a:spAutoFit/>
          </a:bodyPr>
          <a:lstStyle/>
          <a:p>
            <a:pPr marL="0" indent="0">
              <a:spcBef>
                <a:spcPts val="0"/>
              </a:spcBef>
              <a:buNone/>
            </a:pPr>
            <a:r>
              <a:rPr lang="en-US" sz="3300" b="1" u="sng" dirty="0">
                <a:solidFill>
                  <a:schemeClr val="bg2"/>
                </a:solidFill>
              </a:rPr>
              <a:t>Verses 16-19 What does Paul pray for</a:t>
            </a:r>
            <a:r>
              <a:rPr lang="en-US" sz="3300" b="1" dirty="0">
                <a:solidFill>
                  <a:schemeClr val="bg2"/>
                </a:solidFill>
              </a:rPr>
              <a:t>? </a:t>
            </a:r>
          </a:p>
          <a:p>
            <a:pPr>
              <a:spcBef>
                <a:spcPts val="0"/>
              </a:spcBef>
              <a:buNone/>
            </a:pPr>
            <a:r>
              <a:rPr lang="en-US" sz="3300" dirty="0"/>
              <a:t>Verse 17, That </a:t>
            </a:r>
            <a:r>
              <a:rPr lang="en-US" sz="3300" b="1" dirty="0">
                <a:solidFill>
                  <a:schemeClr val="bg2"/>
                </a:solidFill>
              </a:rPr>
              <a:t>YE </a:t>
            </a:r>
            <a:r>
              <a:rPr lang="en-US" sz="3300" i="1" dirty="0"/>
              <a:t>“be </a:t>
            </a:r>
            <a:r>
              <a:rPr lang="en-US" sz="3300" b="1" i="1" dirty="0">
                <a:solidFill>
                  <a:schemeClr val="bg2"/>
                </a:solidFill>
              </a:rPr>
              <a:t>rooted</a:t>
            </a:r>
            <a:r>
              <a:rPr lang="en-US" sz="3300" i="1" dirty="0"/>
              <a:t> and </a:t>
            </a:r>
            <a:r>
              <a:rPr lang="en-US" sz="3300" b="1" i="1" dirty="0">
                <a:solidFill>
                  <a:schemeClr val="bg2"/>
                </a:solidFill>
              </a:rPr>
              <a:t>grounded</a:t>
            </a:r>
            <a:r>
              <a:rPr lang="en-US" sz="3300" i="1" dirty="0"/>
              <a:t> in </a:t>
            </a:r>
            <a:r>
              <a:rPr lang="en-US" sz="3300" i="1" u="sng" dirty="0"/>
              <a:t>love</a:t>
            </a:r>
            <a:r>
              <a:rPr lang="en-US" sz="3300" i="1" dirty="0"/>
              <a:t>” (Metaphors from agriculture and architecture)</a:t>
            </a:r>
            <a:endParaRPr lang="en-US" sz="3300" dirty="0"/>
          </a:p>
          <a:p>
            <a:pPr>
              <a:spcBef>
                <a:spcPts val="0"/>
              </a:spcBef>
            </a:pPr>
            <a:r>
              <a:rPr lang="en-US" sz="3300" i="1" dirty="0"/>
              <a:t>“‘Rooted’ </a:t>
            </a:r>
            <a:r>
              <a:rPr lang="en-US" sz="3300" dirty="0"/>
              <a:t>cause to take root; pass.: be rooted or firmly established. cf. Colossians 2:7”</a:t>
            </a:r>
          </a:p>
          <a:p>
            <a:pPr>
              <a:spcBef>
                <a:spcPts val="0"/>
              </a:spcBef>
            </a:pPr>
            <a:r>
              <a:rPr lang="en-US" sz="3300" i="1" dirty="0"/>
              <a:t>“‘Grounded’ ‘</a:t>
            </a:r>
            <a:r>
              <a:rPr lang="en-US" sz="3300" dirty="0"/>
              <a:t>to provide with a foundation’ (Exegetical Dictionary of the New Testament)</a:t>
            </a:r>
          </a:p>
          <a:p>
            <a:pPr lvl="1">
              <a:spcBef>
                <a:spcPts val="0"/>
              </a:spcBef>
            </a:pPr>
            <a:r>
              <a:rPr lang="en-US" sz="3300" dirty="0"/>
              <a:t>“The sense is figurative in Ephesians 3:17;</a:t>
            </a:r>
            <a:br>
              <a:rPr lang="en-US" sz="3300" dirty="0"/>
            </a:br>
            <a:r>
              <a:rPr lang="en-US" sz="3300" dirty="0"/>
              <a:t>1 Peter 5:10, i.e., ‘to strengthen,’ ‘to confirm’” (Theological Dictionary of the New Testament)</a:t>
            </a:r>
          </a:p>
          <a:p>
            <a:pPr>
              <a:spcBef>
                <a:spcPts val="0"/>
              </a:spcBef>
            </a:pPr>
            <a:r>
              <a:rPr lang="en-US" sz="3300" i="1" dirty="0"/>
              <a:t>“Love” (agape)</a:t>
            </a:r>
          </a:p>
        </p:txBody>
      </p:sp>
      <p:sp>
        <p:nvSpPr>
          <p:cNvPr id="6" name="Title 1">
            <a:extLst>
              <a:ext uri="{FF2B5EF4-FFF2-40B4-BE49-F238E27FC236}">
                <a16:creationId xmlns:a16="http://schemas.microsoft.com/office/drawing/2014/main" id="{C9E78D2F-D52D-A14E-D374-1CAC9FFF3049}"/>
              </a:ext>
            </a:extLst>
          </p:cNvPr>
          <p:cNvSpPr>
            <a:spLocks noGrp="1"/>
          </p:cNvSpPr>
          <p:nvPr>
            <p:ph type="title"/>
          </p:nvPr>
        </p:nvSpPr>
        <p:spPr>
          <a:xfrm>
            <a:off x="84841" y="274638"/>
            <a:ext cx="8955466" cy="1329595"/>
          </a:xfrm>
        </p:spPr>
        <p:txBody>
          <a:bodyPr wrap="square">
            <a:spAutoFit/>
          </a:bodyPr>
          <a:lstStyle/>
          <a:p>
            <a:r>
              <a:rPr lang="en-US" sz="4700" b="1" dirty="0"/>
              <a:t>Paul’s Second Prayer For The Ephesians</a:t>
            </a:r>
            <a:br>
              <a:rPr lang="en-US" sz="4700" b="1" dirty="0"/>
            </a:br>
            <a:r>
              <a:rPr lang="en-US" sz="4700" b="1" dirty="0"/>
              <a:t> </a:t>
            </a:r>
            <a:r>
              <a:rPr lang="en-US" sz="4700" dirty="0"/>
              <a:t>Ephesians 3:14-21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86258"/>
            <a:ext cx="8382000" cy="4111895"/>
          </a:xfrm>
        </p:spPr>
        <p:txBody>
          <a:bodyPr/>
          <a:lstStyle/>
          <a:p>
            <a:pPr>
              <a:buNone/>
            </a:pPr>
            <a:r>
              <a:rPr lang="en-US" sz="3600" b="1" u="sng" dirty="0">
                <a:solidFill>
                  <a:schemeClr val="bg2"/>
                </a:solidFill>
              </a:rPr>
              <a:t>Verses 16-19 What does Paul pray for</a:t>
            </a:r>
            <a:r>
              <a:rPr lang="en-US" sz="3600" b="1" dirty="0">
                <a:solidFill>
                  <a:schemeClr val="bg2"/>
                </a:solidFill>
              </a:rPr>
              <a:t>? </a:t>
            </a:r>
          </a:p>
          <a:p>
            <a:pPr>
              <a:buNone/>
            </a:pPr>
            <a:r>
              <a:rPr lang="en-US" sz="3600" dirty="0"/>
              <a:t>Verse 18, </a:t>
            </a:r>
            <a:r>
              <a:rPr lang="en-US" sz="3600" i="1" dirty="0"/>
              <a:t>That </a:t>
            </a:r>
            <a:r>
              <a:rPr lang="en-US" sz="4000" b="1" i="1" dirty="0"/>
              <a:t>YOU </a:t>
            </a:r>
            <a:r>
              <a:rPr lang="en-US" sz="3600" i="1" dirty="0"/>
              <a:t>“may be strong to apprehend … the love of Christ.”</a:t>
            </a:r>
          </a:p>
          <a:p>
            <a:pPr>
              <a:buNone/>
            </a:pPr>
            <a:r>
              <a:rPr lang="en-US" sz="3600" dirty="0"/>
              <a:t>	– </a:t>
            </a:r>
            <a:r>
              <a:rPr lang="en-US" sz="3600" i="1" dirty="0"/>
              <a:t>“Breadth”</a:t>
            </a:r>
          </a:p>
          <a:p>
            <a:pPr>
              <a:buNone/>
            </a:pPr>
            <a:r>
              <a:rPr lang="en-US" sz="3600" i="1" dirty="0"/>
              <a:t>	– “Length”</a:t>
            </a:r>
          </a:p>
          <a:p>
            <a:pPr>
              <a:buNone/>
            </a:pPr>
            <a:r>
              <a:rPr lang="en-US" sz="3600" i="1" dirty="0"/>
              <a:t>	– “Height”</a:t>
            </a:r>
          </a:p>
          <a:p>
            <a:pPr>
              <a:buNone/>
            </a:pPr>
            <a:r>
              <a:rPr lang="en-US" sz="3600" i="1" dirty="0"/>
              <a:t>	– “Depth”</a:t>
            </a:r>
          </a:p>
        </p:txBody>
      </p:sp>
      <p:sp>
        <p:nvSpPr>
          <p:cNvPr id="4" name="TextBox 3"/>
          <p:cNvSpPr txBox="1"/>
          <p:nvPr/>
        </p:nvSpPr>
        <p:spPr>
          <a:xfrm>
            <a:off x="3516194" y="3583663"/>
            <a:ext cx="5571241" cy="2123658"/>
          </a:xfrm>
          <a:prstGeom prst="rect">
            <a:avLst/>
          </a:prstGeom>
          <a:noFill/>
        </p:spPr>
        <p:txBody>
          <a:bodyPr wrap="square" rtlCol="0">
            <a:spAutoFit/>
          </a:bodyPr>
          <a:lstStyle/>
          <a:p>
            <a:r>
              <a:rPr lang="en-US" sz="2800" dirty="0">
                <a:solidFill>
                  <a:schemeClr val="bg2"/>
                </a:solidFill>
                <a:latin typeface="Calibri"/>
              </a:rPr>
              <a:t>“In Ephesians 3:18 the four different dimensions of space are used figuratively in the sense of ‘that which is all-encompassing.’”</a:t>
            </a:r>
          </a:p>
          <a:p>
            <a:r>
              <a:rPr lang="en-US" sz="2000" dirty="0">
                <a:solidFill>
                  <a:schemeClr val="bg2"/>
                </a:solidFill>
                <a:latin typeface="Calibri"/>
              </a:rPr>
              <a:t>(Greek-English Lexicon Based on Semantic Domain.)</a:t>
            </a:r>
          </a:p>
        </p:txBody>
      </p:sp>
      <p:sp>
        <p:nvSpPr>
          <p:cNvPr id="5" name="TextBox 4"/>
          <p:cNvSpPr txBox="1"/>
          <p:nvPr/>
        </p:nvSpPr>
        <p:spPr>
          <a:xfrm>
            <a:off x="722036" y="6024884"/>
            <a:ext cx="7699928" cy="646331"/>
          </a:xfrm>
          <a:prstGeom prst="rect">
            <a:avLst/>
          </a:prstGeom>
          <a:noFill/>
        </p:spPr>
        <p:txBody>
          <a:bodyPr wrap="none" rtlCol="0">
            <a:spAutoFit/>
          </a:bodyPr>
          <a:lstStyle/>
          <a:p>
            <a:r>
              <a:rPr lang="en-US" sz="3600" b="1" dirty="0">
                <a:solidFill>
                  <a:schemeClr val="bg2"/>
                </a:solidFill>
                <a:latin typeface="Calibri"/>
              </a:rPr>
              <a:t>Expresses the grandeur of Christ’s love!</a:t>
            </a:r>
          </a:p>
        </p:txBody>
      </p:sp>
      <p:sp>
        <p:nvSpPr>
          <p:cNvPr id="6" name="Right Brace 5">
            <a:extLst>
              <a:ext uri="{FF2B5EF4-FFF2-40B4-BE49-F238E27FC236}">
                <a16:creationId xmlns:a16="http://schemas.microsoft.com/office/drawing/2014/main" id="{D66504CD-3B4A-BDD7-1C06-36CF6589CE31}"/>
              </a:ext>
            </a:extLst>
          </p:cNvPr>
          <p:cNvSpPr/>
          <p:nvPr/>
        </p:nvSpPr>
        <p:spPr>
          <a:xfrm>
            <a:off x="3194863" y="3569617"/>
            <a:ext cx="321331" cy="203200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9" name="Title 1">
            <a:extLst>
              <a:ext uri="{FF2B5EF4-FFF2-40B4-BE49-F238E27FC236}">
                <a16:creationId xmlns:a16="http://schemas.microsoft.com/office/drawing/2014/main" id="{98E40D40-C4B9-22D9-573A-F19999FF84E0}"/>
              </a:ext>
            </a:extLst>
          </p:cNvPr>
          <p:cNvSpPr>
            <a:spLocks noGrp="1"/>
          </p:cNvSpPr>
          <p:nvPr>
            <p:ph type="title"/>
          </p:nvPr>
        </p:nvSpPr>
        <p:spPr>
          <a:xfrm>
            <a:off x="84841" y="274638"/>
            <a:ext cx="8955466" cy="1329595"/>
          </a:xfrm>
        </p:spPr>
        <p:txBody>
          <a:bodyPr wrap="square">
            <a:spAutoFit/>
          </a:bodyPr>
          <a:lstStyle/>
          <a:p>
            <a:r>
              <a:rPr lang="en-US" sz="4700" b="1" dirty="0"/>
              <a:t>Paul’s Second Prayer For The Ephesians</a:t>
            </a:r>
            <a:br>
              <a:rPr lang="en-US" sz="4700" b="1" dirty="0"/>
            </a:br>
            <a:r>
              <a:rPr lang="en-US" sz="4700" b="1" dirty="0"/>
              <a:t> </a:t>
            </a:r>
            <a:r>
              <a:rPr lang="en-US" sz="4700" dirty="0"/>
              <a:t>Ephesians 3:14-21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840" y="1732450"/>
            <a:ext cx="8955465" cy="5027530"/>
          </a:xfrm>
        </p:spPr>
        <p:txBody>
          <a:bodyPr wrap="square">
            <a:spAutoFit/>
          </a:bodyPr>
          <a:lstStyle/>
          <a:p>
            <a:pPr>
              <a:spcBef>
                <a:spcPts val="0"/>
              </a:spcBef>
              <a:buNone/>
            </a:pPr>
            <a:r>
              <a:rPr lang="en-US" sz="3600" b="1" u="sng" dirty="0">
                <a:solidFill>
                  <a:schemeClr val="bg2"/>
                </a:solidFill>
              </a:rPr>
              <a:t>Verses 16-19 What does Paul pray for</a:t>
            </a:r>
            <a:r>
              <a:rPr lang="en-US" sz="3600" b="1" dirty="0">
                <a:solidFill>
                  <a:schemeClr val="bg2"/>
                </a:solidFill>
              </a:rPr>
              <a:t>? </a:t>
            </a:r>
          </a:p>
          <a:p>
            <a:pPr>
              <a:spcBef>
                <a:spcPts val="0"/>
              </a:spcBef>
              <a:buNone/>
            </a:pPr>
            <a:r>
              <a:rPr lang="en-US" sz="3600" dirty="0"/>
              <a:t>Verse 18, </a:t>
            </a:r>
            <a:r>
              <a:rPr lang="en-US" sz="3600" i="1" dirty="0"/>
              <a:t>That</a:t>
            </a:r>
            <a:r>
              <a:rPr lang="en-US" sz="3900" i="1" dirty="0"/>
              <a:t> </a:t>
            </a:r>
            <a:r>
              <a:rPr lang="en-US" sz="3900" b="1" i="1" dirty="0"/>
              <a:t>YOU</a:t>
            </a:r>
            <a:r>
              <a:rPr lang="en-US" sz="3900" i="1" dirty="0"/>
              <a:t> </a:t>
            </a:r>
            <a:r>
              <a:rPr lang="en-US" sz="3600" i="1" dirty="0"/>
              <a:t>“may be strong to apprehend … the love of Christ.”</a:t>
            </a:r>
          </a:p>
          <a:p>
            <a:pPr>
              <a:spcBef>
                <a:spcPts val="0"/>
              </a:spcBef>
              <a:buNone/>
            </a:pPr>
            <a:r>
              <a:rPr lang="en-US" sz="3600" dirty="0"/>
              <a:t>Verse 19, NOTE: Yet, such love passes</a:t>
            </a:r>
            <a:r>
              <a:rPr lang="en-US" sz="4400" dirty="0"/>
              <a:t> </a:t>
            </a:r>
            <a:r>
              <a:rPr lang="en-US" sz="4000" dirty="0"/>
              <a:t>(literally “</a:t>
            </a:r>
            <a:r>
              <a:rPr lang="en-US" sz="4000" i="1" dirty="0"/>
              <a:t>excelling”</a:t>
            </a:r>
            <a:r>
              <a:rPr lang="en-US" sz="4000" dirty="0"/>
              <a:t>)</a:t>
            </a:r>
            <a:r>
              <a:rPr lang="en-US" dirty="0"/>
              <a:t> </a:t>
            </a:r>
            <a:r>
              <a:rPr lang="en-US" sz="3600" dirty="0"/>
              <a:t>knowledge.</a:t>
            </a:r>
          </a:p>
          <a:p>
            <a:pPr>
              <a:spcBef>
                <a:spcPts val="0"/>
              </a:spcBef>
            </a:pPr>
            <a:r>
              <a:rPr lang="en-US" sz="3600" dirty="0"/>
              <a:t>How is it possible to know the love of Christ, if it passes knowledge?</a:t>
            </a:r>
          </a:p>
          <a:p>
            <a:pPr lvl="1">
              <a:spcBef>
                <a:spcPts val="0"/>
              </a:spcBef>
            </a:pPr>
            <a:r>
              <a:rPr lang="en-US" sz="3200" dirty="0"/>
              <a:t>Factual revelation taken to heart.</a:t>
            </a:r>
            <a:br>
              <a:rPr lang="en-US" sz="3200" dirty="0"/>
            </a:br>
            <a:r>
              <a:rPr lang="en-US" sz="3200" dirty="0"/>
              <a:t>cf. Ephesians 2:4-5; 5:2; John 15:13;</a:t>
            </a:r>
            <a:br>
              <a:rPr lang="en-US" sz="3200" dirty="0"/>
            </a:br>
            <a:r>
              <a:rPr lang="en-US" sz="3200" dirty="0"/>
              <a:t>Romans 5:7-8; 2 Corinthians 5:14</a:t>
            </a:r>
          </a:p>
        </p:txBody>
      </p:sp>
      <p:sp>
        <p:nvSpPr>
          <p:cNvPr id="6" name="Title 1">
            <a:extLst>
              <a:ext uri="{FF2B5EF4-FFF2-40B4-BE49-F238E27FC236}">
                <a16:creationId xmlns:a16="http://schemas.microsoft.com/office/drawing/2014/main" id="{51E60894-989A-59FA-168F-AFAFCCF5E362}"/>
              </a:ext>
            </a:extLst>
          </p:cNvPr>
          <p:cNvSpPr>
            <a:spLocks noGrp="1"/>
          </p:cNvSpPr>
          <p:nvPr>
            <p:ph type="title"/>
          </p:nvPr>
        </p:nvSpPr>
        <p:spPr>
          <a:xfrm>
            <a:off x="84841" y="274638"/>
            <a:ext cx="8955466" cy="1329595"/>
          </a:xfrm>
        </p:spPr>
        <p:txBody>
          <a:bodyPr wrap="square">
            <a:spAutoFit/>
          </a:bodyPr>
          <a:lstStyle/>
          <a:p>
            <a:r>
              <a:rPr lang="en-US" sz="4700" b="1" dirty="0"/>
              <a:t>Paul’s Second Prayer For The Ephesians</a:t>
            </a:r>
            <a:br>
              <a:rPr lang="en-US" sz="4700" b="1" dirty="0"/>
            </a:br>
            <a:r>
              <a:rPr lang="en-US" sz="4700" b="1" dirty="0"/>
              <a:t> </a:t>
            </a:r>
            <a:r>
              <a:rPr lang="en-US" sz="4700" dirty="0"/>
              <a:t>Ephesians 3:14-21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840" y="1741877"/>
            <a:ext cx="8955465" cy="4985980"/>
          </a:xfrm>
        </p:spPr>
        <p:txBody>
          <a:bodyPr wrap="square">
            <a:spAutoFit/>
          </a:bodyPr>
          <a:lstStyle/>
          <a:p>
            <a:pPr>
              <a:spcBef>
                <a:spcPts val="0"/>
              </a:spcBef>
              <a:buNone/>
            </a:pPr>
            <a:r>
              <a:rPr lang="en-US" sz="3600" b="1" u="sng" dirty="0">
                <a:solidFill>
                  <a:schemeClr val="bg2"/>
                </a:solidFill>
              </a:rPr>
              <a:t>Verses 16-19 What does Paul pray for</a:t>
            </a:r>
            <a:r>
              <a:rPr lang="en-US" sz="3600" b="1" dirty="0">
                <a:solidFill>
                  <a:schemeClr val="bg2"/>
                </a:solidFill>
              </a:rPr>
              <a:t>?</a:t>
            </a:r>
          </a:p>
          <a:p>
            <a:pPr>
              <a:spcBef>
                <a:spcPts val="0"/>
              </a:spcBef>
              <a:buNone/>
            </a:pPr>
            <a:r>
              <a:rPr lang="en-US" sz="3600" dirty="0"/>
              <a:t>Verse 19, </a:t>
            </a:r>
            <a:r>
              <a:rPr lang="en-US" sz="3600" i="1" dirty="0"/>
              <a:t>“That </a:t>
            </a:r>
            <a:r>
              <a:rPr lang="en-US" sz="3900" b="1" i="1" dirty="0"/>
              <a:t>YE</a:t>
            </a:r>
            <a:r>
              <a:rPr lang="en-US" sz="3600" i="1" dirty="0"/>
              <a:t> may be filled unto all the </a:t>
            </a:r>
            <a:r>
              <a:rPr lang="en-US" sz="3900" b="1" i="1" dirty="0"/>
              <a:t>fulness of God</a:t>
            </a:r>
            <a:r>
              <a:rPr lang="en-US" sz="3600" i="1" dirty="0"/>
              <a:t>.”</a:t>
            </a:r>
            <a:endParaRPr lang="en-US" sz="3600" dirty="0"/>
          </a:p>
          <a:p>
            <a:pPr marL="514350" indent="-514350">
              <a:spcBef>
                <a:spcPts val="0"/>
              </a:spcBef>
              <a:buNone/>
            </a:pPr>
            <a:r>
              <a:rPr lang="en-US" sz="3600" u="sng" dirty="0"/>
              <a:t>Used of complete measure</a:t>
            </a:r>
            <a:r>
              <a:rPr lang="en-US" sz="3600" dirty="0"/>
              <a:t>:</a:t>
            </a:r>
          </a:p>
          <a:p>
            <a:pPr lvl="1">
              <a:spcBef>
                <a:spcPts val="0"/>
              </a:spcBef>
              <a:buFont typeface="Arial" panose="020B0604020202020204" pitchFamily="34" charset="0"/>
              <a:buChar char="•"/>
            </a:pPr>
            <a:r>
              <a:rPr lang="en-US" sz="3500" dirty="0"/>
              <a:t>Fulness of God. Ephesians 3:19</a:t>
            </a:r>
          </a:p>
          <a:p>
            <a:pPr lvl="1">
              <a:spcBef>
                <a:spcPts val="0"/>
              </a:spcBef>
              <a:buFont typeface="Arial" panose="020B0604020202020204" pitchFamily="34" charset="0"/>
              <a:buChar char="•"/>
            </a:pPr>
            <a:r>
              <a:rPr lang="en-US" sz="3500" dirty="0"/>
              <a:t>Fulness of Christ. Ephesians 4:13</a:t>
            </a:r>
          </a:p>
          <a:p>
            <a:pPr lvl="1">
              <a:spcBef>
                <a:spcPts val="0"/>
              </a:spcBef>
              <a:buFont typeface="Arial" panose="020B0604020202020204" pitchFamily="34" charset="0"/>
              <a:buChar char="•"/>
            </a:pPr>
            <a:r>
              <a:rPr lang="en-US" sz="3500" dirty="0"/>
              <a:t>Fulness of the Godhead in Christ. </a:t>
            </a:r>
            <a:br>
              <a:rPr lang="en-US" sz="3500" dirty="0"/>
            </a:br>
            <a:r>
              <a:rPr lang="en-US" sz="3500" dirty="0"/>
              <a:t>Colossians 1:19</a:t>
            </a:r>
          </a:p>
          <a:p>
            <a:pPr lvl="1">
              <a:spcBef>
                <a:spcPts val="0"/>
              </a:spcBef>
              <a:buFont typeface="Arial" panose="020B0604020202020204" pitchFamily="34" charset="0"/>
              <a:buChar char="•"/>
            </a:pPr>
            <a:r>
              <a:rPr lang="en-US" sz="3500" dirty="0"/>
              <a:t>Fulness of Him. Ephesians 1:23</a:t>
            </a:r>
          </a:p>
          <a:p>
            <a:pPr lvl="1">
              <a:spcBef>
                <a:spcPts val="0"/>
              </a:spcBef>
              <a:buFont typeface="Arial" panose="020B0604020202020204" pitchFamily="34" charset="0"/>
              <a:buChar char="•"/>
            </a:pPr>
            <a:r>
              <a:rPr lang="en-US" sz="3500" dirty="0"/>
              <a:t>Fulness of the Gentiles. Romans 11:25</a:t>
            </a:r>
          </a:p>
        </p:txBody>
      </p:sp>
      <p:sp>
        <p:nvSpPr>
          <p:cNvPr id="6" name="Title 1">
            <a:extLst>
              <a:ext uri="{FF2B5EF4-FFF2-40B4-BE49-F238E27FC236}">
                <a16:creationId xmlns:a16="http://schemas.microsoft.com/office/drawing/2014/main" id="{63EF9791-4D92-4122-DBCD-FFE15E18EA98}"/>
              </a:ext>
            </a:extLst>
          </p:cNvPr>
          <p:cNvSpPr>
            <a:spLocks noGrp="1"/>
          </p:cNvSpPr>
          <p:nvPr>
            <p:ph type="title"/>
          </p:nvPr>
        </p:nvSpPr>
        <p:spPr>
          <a:xfrm>
            <a:off x="84841" y="274638"/>
            <a:ext cx="8955466" cy="1329595"/>
          </a:xfrm>
        </p:spPr>
        <p:txBody>
          <a:bodyPr wrap="square">
            <a:spAutoFit/>
          </a:bodyPr>
          <a:lstStyle/>
          <a:p>
            <a:r>
              <a:rPr lang="en-US" sz="4700" b="1" dirty="0"/>
              <a:t>Paul’s Second Prayer For The Ephesians</a:t>
            </a:r>
            <a:br>
              <a:rPr lang="en-US" sz="4700" b="1" dirty="0"/>
            </a:br>
            <a:r>
              <a:rPr lang="en-US" sz="4700" b="1" dirty="0"/>
              <a:t> </a:t>
            </a:r>
            <a:r>
              <a:rPr lang="en-US" sz="4700" dirty="0"/>
              <a:t>Ephesians 3:14-21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811" y="1581346"/>
            <a:ext cx="8686800" cy="5257800"/>
          </a:xfrm>
        </p:spPr>
        <p:txBody>
          <a:bodyPr>
            <a:spAutoFit/>
          </a:bodyPr>
          <a:lstStyle/>
          <a:p>
            <a:pPr>
              <a:buNone/>
            </a:pPr>
            <a:r>
              <a:rPr lang="en-US" sz="3600" b="1" u="sng" dirty="0">
                <a:solidFill>
                  <a:schemeClr val="bg2"/>
                </a:solidFill>
              </a:rPr>
              <a:t>Verses 16-19 What does Paul pray for</a:t>
            </a:r>
            <a:r>
              <a:rPr lang="en-US" sz="3600" b="1" dirty="0">
                <a:solidFill>
                  <a:schemeClr val="bg2"/>
                </a:solidFill>
              </a:rPr>
              <a:t>?</a:t>
            </a:r>
          </a:p>
          <a:p>
            <a:pPr marL="0" indent="0">
              <a:buNone/>
            </a:pPr>
            <a:r>
              <a:rPr lang="en-US" sz="3600" dirty="0"/>
              <a:t>Verse 19, </a:t>
            </a:r>
            <a:r>
              <a:rPr lang="en-US" sz="3600" i="1" dirty="0"/>
              <a:t>“That ye may be filled unto all the </a:t>
            </a:r>
            <a:r>
              <a:rPr lang="en-US" sz="3600" b="1" i="1" u="sng" dirty="0"/>
              <a:t>fulness</a:t>
            </a:r>
            <a:r>
              <a:rPr lang="en-US" sz="3600" i="1" dirty="0"/>
              <a:t> of God.”</a:t>
            </a:r>
          </a:p>
          <a:p>
            <a:pPr marL="514350" indent="-514350">
              <a:buNone/>
            </a:pPr>
            <a:endParaRPr lang="en-US" sz="3600" i="1" dirty="0"/>
          </a:p>
          <a:p>
            <a:pPr>
              <a:buFont typeface="Wingdings" panose="05000000000000000000" pitchFamily="2" charset="2"/>
              <a:buChar char="Ø"/>
            </a:pPr>
            <a:r>
              <a:rPr lang="en-US" sz="3600" b="1" dirty="0">
                <a:solidFill>
                  <a:schemeClr val="bg2"/>
                </a:solidFill>
              </a:rPr>
              <a:t>Become more and more like God.</a:t>
            </a:r>
          </a:p>
          <a:p>
            <a:pPr lvl="1"/>
            <a:r>
              <a:rPr lang="en-US" sz="3200" dirty="0"/>
              <a:t>Partakers of the divine nature. 2 Peter 1:4, 5-10</a:t>
            </a:r>
          </a:p>
          <a:p>
            <a:pPr lvl="1"/>
            <a:r>
              <a:rPr lang="en-US" sz="3200" dirty="0"/>
              <a:t>Perfect. Matthew 5:48</a:t>
            </a:r>
          </a:p>
          <a:p>
            <a:pPr lvl="1"/>
            <a:r>
              <a:rPr lang="en-US" sz="3200" dirty="0"/>
              <a:t>Holy. 1 Peter 1:16</a:t>
            </a:r>
          </a:p>
          <a:p>
            <a:pPr>
              <a:buFont typeface="Wingdings" panose="05000000000000000000" pitchFamily="2" charset="2"/>
              <a:buChar char="Ø"/>
            </a:pPr>
            <a:r>
              <a:rPr lang="en-US" sz="3600" dirty="0"/>
              <a:t>Sincerity, love, mercy, kindness, etc.</a:t>
            </a:r>
          </a:p>
        </p:txBody>
      </p:sp>
      <p:sp>
        <p:nvSpPr>
          <p:cNvPr id="6" name="Title 1">
            <a:extLst>
              <a:ext uri="{FF2B5EF4-FFF2-40B4-BE49-F238E27FC236}">
                <a16:creationId xmlns:a16="http://schemas.microsoft.com/office/drawing/2014/main" id="{4FEBBD1E-F676-FE53-6C2B-2A13D538622F}"/>
              </a:ext>
            </a:extLst>
          </p:cNvPr>
          <p:cNvSpPr>
            <a:spLocks noGrp="1"/>
          </p:cNvSpPr>
          <p:nvPr>
            <p:ph type="title"/>
          </p:nvPr>
        </p:nvSpPr>
        <p:spPr>
          <a:xfrm>
            <a:off x="84841" y="274638"/>
            <a:ext cx="8955466" cy="1329595"/>
          </a:xfrm>
        </p:spPr>
        <p:txBody>
          <a:bodyPr wrap="square">
            <a:spAutoFit/>
          </a:bodyPr>
          <a:lstStyle/>
          <a:p>
            <a:r>
              <a:rPr lang="en-US" sz="4700" b="1" dirty="0"/>
              <a:t>Paul’s Second Prayer For The Ephesians</a:t>
            </a:r>
            <a:br>
              <a:rPr lang="en-US" sz="4700" b="1" dirty="0"/>
            </a:br>
            <a:r>
              <a:rPr lang="en-US" sz="4700" b="1" dirty="0"/>
              <a:t> </a:t>
            </a:r>
            <a:r>
              <a:rPr lang="en-US" sz="4700" dirty="0"/>
              <a:t>Ephesians 3:14-21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46F988-D6C5-4F14-8A33-EC858A8EF949}"/>
              </a:ext>
            </a:extLst>
          </p:cNvPr>
          <p:cNvSpPr>
            <a:spLocks noGrp="1"/>
          </p:cNvSpPr>
          <p:nvPr>
            <p:ph idx="1"/>
          </p:nvPr>
        </p:nvSpPr>
        <p:spPr>
          <a:xfrm>
            <a:off x="94268" y="1732452"/>
            <a:ext cx="8923086" cy="4128823"/>
          </a:xfrm>
        </p:spPr>
        <p:txBody>
          <a:bodyPr wrap="square">
            <a:spAutoFit/>
          </a:bodyPr>
          <a:lstStyle/>
          <a:p>
            <a:r>
              <a:rPr lang="en-US" sz="3900" dirty="0">
                <a:solidFill>
                  <a:schemeClr val="bg2"/>
                </a:solidFill>
              </a:rPr>
              <a:t>Paul’s prayer on behalf of the Ephesians …</a:t>
            </a:r>
          </a:p>
          <a:p>
            <a:pPr lvl="1"/>
            <a:r>
              <a:rPr lang="en-US" sz="3200" dirty="0"/>
              <a:t>That they be </a:t>
            </a:r>
            <a:r>
              <a:rPr lang="en-US" sz="3200" b="1" dirty="0">
                <a:solidFill>
                  <a:schemeClr val="bg2"/>
                </a:solidFill>
              </a:rPr>
              <a:t>strengthened</a:t>
            </a:r>
            <a:r>
              <a:rPr lang="en-US" sz="3200" dirty="0"/>
              <a:t> by the Spirit of God.</a:t>
            </a:r>
          </a:p>
          <a:p>
            <a:pPr lvl="1"/>
            <a:r>
              <a:rPr lang="en-US" sz="3200" dirty="0"/>
              <a:t>So they can </a:t>
            </a:r>
            <a:r>
              <a:rPr lang="en-US" sz="3200" b="1" dirty="0">
                <a:solidFill>
                  <a:schemeClr val="bg2"/>
                </a:solidFill>
              </a:rPr>
              <a:t>comprehend</a:t>
            </a:r>
            <a:r>
              <a:rPr lang="en-US" sz="3200" dirty="0"/>
              <a:t> the love of Christ.</a:t>
            </a:r>
          </a:p>
          <a:p>
            <a:pPr lvl="1"/>
            <a:r>
              <a:rPr lang="en-US" sz="3200" dirty="0"/>
              <a:t>And thus be </a:t>
            </a:r>
            <a:r>
              <a:rPr lang="en-US" sz="3200" b="1" dirty="0">
                <a:solidFill>
                  <a:schemeClr val="bg2"/>
                </a:solidFill>
              </a:rPr>
              <a:t>filled</a:t>
            </a:r>
            <a:r>
              <a:rPr lang="en-US" sz="3200" dirty="0"/>
              <a:t> with all the fullness of God.</a:t>
            </a:r>
          </a:p>
          <a:p>
            <a:pPr marL="0" indent="0">
              <a:buNone/>
            </a:pPr>
            <a:endParaRPr lang="en-US" sz="3600" dirty="0"/>
          </a:p>
          <a:p>
            <a:r>
              <a:rPr lang="en-US" sz="3600" b="1" dirty="0"/>
              <a:t>NOW … Is God</a:t>
            </a:r>
            <a:r>
              <a:rPr lang="en-US" sz="3600" dirty="0"/>
              <a:t> “</a:t>
            </a:r>
            <a:r>
              <a:rPr lang="en-US" sz="3600" b="1" dirty="0"/>
              <a:t>able</a:t>
            </a:r>
            <a:r>
              <a:rPr lang="en-US" sz="3600" dirty="0"/>
              <a:t>” </a:t>
            </a:r>
            <a:r>
              <a:rPr lang="en-US" sz="3600" b="1" dirty="0"/>
              <a:t>to fulfill this petition? </a:t>
            </a:r>
          </a:p>
          <a:p>
            <a:pPr marL="36900" indent="0">
              <a:buNone/>
            </a:pPr>
            <a:r>
              <a:rPr lang="en-US" sz="4400" b="1" dirty="0"/>
              <a:t>YES!!! </a:t>
            </a:r>
            <a:r>
              <a:rPr lang="en-US" sz="3600" b="1" dirty="0"/>
              <a:t>Note how he closes the prayer …</a:t>
            </a:r>
          </a:p>
        </p:txBody>
      </p:sp>
      <p:sp>
        <p:nvSpPr>
          <p:cNvPr id="6" name="Title 1">
            <a:extLst>
              <a:ext uri="{FF2B5EF4-FFF2-40B4-BE49-F238E27FC236}">
                <a16:creationId xmlns:a16="http://schemas.microsoft.com/office/drawing/2014/main" id="{672EC86C-FD95-DD85-D9BE-F43125F67DCC}"/>
              </a:ext>
            </a:extLst>
          </p:cNvPr>
          <p:cNvSpPr>
            <a:spLocks noGrp="1"/>
          </p:cNvSpPr>
          <p:nvPr>
            <p:ph type="title"/>
          </p:nvPr>
        </p:nvSpPr>
        <p:spPr>
          <a:xfrm>
            <a:off x="84841" y="274638"/>
            <a:ext cx="8955466" cy="1329595"/>
          </a:xfrm>
        </p:spPr>
        <p:txBody>
          <a:bodyPr wrap="square">
            <a:spAutoFit/>
          </a:bodyPr>
          <a:lstStyle/>
          <a:p>
            <a:r>
              <a:rPr lang="en-US" sz="4700" b="1" dirty="0"/>
              <a:t>Paul’s Second Prayer For The Ephesians</a:t>
            </a:r>
            <a:br>
              <a:rPr lang="en-US" sz="4700" b="1" dirty="0"/>
            </a:br>
            <a:r>
              <a:rPr lang="en-US" sz="4700" b="1" dirty="0"/>
              <a:t> </a:t>
            </a:r>
            <a:r>
              <a:rPr lang="en-US" sz="4700" dirty="0"/>
              <a:t>Ephesians 3:14-21 </a:t>
            </a:r>
          </a:p>
        </p:txBody>
      </p:sp>
    </p:spTree>
    <p:extLst>
      <p:ext uri="{BB962C8B-B14F-4D97-AF65-F5344CB8AC3E}">
        <p14:creationId xmlns:p14="http://schemas.microsoft.com/office/powerpoint/2010/main" val="980045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86800" cy="1329595"/>
          </a:xfrm>
        </p:spPr>
        <p:txBody>
          <a:bodyPr>
            <a:spAutoFit/>
          </a:bodyPr>
          <a:lstStyle/>
          <a:p>
            <a:r>
              <a:rPr lang="en-US" b="1" dirty="0"/>
              <a:t>Closing</a:t>
            </a:r>
            <a:br>
              <a:rPr lang="en-US" dirty="0"/>
            </a:br>
            <a:r>
              <a:rPr lang="en-US" dirty="0"/>
              <a:t>Ephesians 3:20-21</a:t>
            </a:r>
          </a:p>
        </p:txBody>
      </p:sp>
      <p:sp>
        <p:nvSpPr>
          <p:cNvPr id="3" name="Content Placeholder 2"/>
          <p:cNvSpPr>
            <a:spLocks noGrp="1"/>
          </p:cNvSpPr>
          <p:nvPr>
            <p:ph idx="1"/>
          </p:nvPr>
        </p:nvSpPr>
        <p:spPr>
          <a:xfrm>
            <a:off x="182880" y="1543915"/>
            <a:ext cx="8808720" cy="5304529"/>
          </a:xfrm>
        </p:spPr>
        <p:txBody>
          <a:bodyPr>
            <a:spAutoFit/>
          </a:bodyPr>
          <a:lstStyle/>
          <a:p>
            <a:pPr>
              <a:spcBef>
                <a:spcPts val="0"/>
              </a:spcBef>
              <a:buNone/>
            </a:pPr>
            <a:r>
              <a:rPr lang="en-US" sz="3900" dirty="0"/>
              <a:t>Verse 20, Glory to God for what he is </a:t>
            </a:r>
            <a:r>
              <a:rPr lang="en-US" sz="3900" i="1" dirty="0"/>
              <a:t>“able to do!”</a:t>
            </a:r>
          </a:p>
          <a:p>
            <a:pPr>
              <a:spcBef>
                <a:spcPts val="0"/>
              </a:spcBef>
              <a:buNone/>
            </a:pPr>
            <a:r>
              <a:rPr lang="en-US" sz="3500" dirty="0"/>
              <a:t>	– </a:t>
            </a:r>
            <a:r>
              <a:rPr lang="en-US" sz="3500" i="1" dirty="0">
                <a:solidFill>
                  <a:schemeClr val="bg2"/>
                </a:solidFill>
              </a:rPr>
              <a:t>“</a:t>
            </a:r>
            <a:r>
              <a:rPr lang="en-US" sz="3500" b="1" i="1" dirty="0">
                <a:solidFill>
                  <a:schemeClr val="bg2"/>
                </a:solidFill>
              </a:rPr>
              <a:t>Exceeding</a:t>
            </a:r>
            <a:r>
              <a:rPr lang="en-US" sz="3500" i="1" dirty="0">
                <a:solidFill>
                  <a:schemeClr val="bg2"/>
                </a:solidFill>
              </a:rPr>
              <a:t>” </a:t>
            </a:r>
            <a:r>
              <a:rPr lang="en-US" sz="3500" dirty="0"/>
              <a:t>“</a:t>
            </a:r>
            <a:r>
              <a:rPr lang="en-US" sz="3500" dirty="0" err="1"/>
              <a:t>i</a:t>
            </a:r>
            <a:r>
              <a:rPr lang="en-US" sz="3500" dirty="0"/>
              <a:t>. e. of position, situation, extension: over, above, beyond, across.” </a:t>
            </a:r>
            <a:r>
              <a:rPr lang="en-US" sz="3000" dirty="0"/>
              <a:t>(Thayer)</a:t>
            </a:r>
            <a:endParaRPr lang="en-US" sz="2600" dirty="0"/>
          </a:p>
          <a:p>
            <a:pPr>
              <a:spcBef>
                <a:spcPts val="0"/>
              </a:spcBef>
              <a:buNone/>
            </a:pPr>
            <a:r>
              <a:rPr lang="en-US" sz="3500" dirty="0"/>
              <a:t>	– </a:t>
            </a:r>
            <a:r>
              <a:rPr lang="en-US" sz="3500" i="1" dirty="0">
                <a:solidFill>
                  <a:schemeClr val="bg2"/>
                </a:solidFill>
              </a:rPr>
              <a:t>“</a:t>
            </a:r>
            <a:r>
              <a:rPr lang="en-US" sz="3500" b="1" i="1" dirty="0">
                <a:solidFill>
                  <a:schemeClr val="bg2"/>
                </a:solidFill>
              </a:rPr>
              <a:t>Abundantly</a:t>
            </a:r>
            <a:r>
              <a:rPr lang="en-US" sz="3500" i="1" dirty="0">
                <a:solidFill>
                  <a:schemeClr val="bg2"/>
                </a:solidFill>
              </a:rPr>
              <a:t>” </a:t>
            </a:r>
            <a:r>
              <a:rPr lang="en-US" sz="3500" dirty="0"/>
              <a:t>“superabundantly; beyond measure; exceedingly; 1 </a:t>
            </a:r>
            <a:r>
              <a:rPr lang="en-US" sz="3500" dirty="0" err="1"/>
              <a:t>Thess</a:t>
            </a:r>
            <a:r>
              <a:rPr lang="en-US" sz="3500" dirty="0"/>
              <a:t> 5:13” </a:t>
            </a:r>
            <a:r>
              <a:rPr lang="en-US" sz="3000" dirty="0"/>
              <a:t>(Thayer)</a:t>
            </a:r>
          </a:p>
          <a:p>
            <a:pPr>
              <a:spcBef>
                <a:spcPts val="0"/>
              </a:spcBef>
              <a:buNone/>
            </a:pPr>
            <a:r>
              <a:rPr lang="en-US" sz="3500" dirty="0"/>
              <a:t>“‘super-abundantly above’ (</a:t>
            </a:r>
            <a:r>
              <a:rPr lang="en-US" sz="3500" i="1" dirty="0" err="1"/>
              <a:t>huper</a:t>
            </a:r>
            <a:r>
              <a:rPr lang="en-US" sz="3500" i="1" dirty="0"/>
              <a:t> </a:t>
            </a:r>
            <a:r>
              <a:rPr lang="en-US" sz="3500" i="1" dirty="0" err="1"/>
              <a:t>panta</a:t>
            </a:r>
            <a:r>
              <a:rPr lang="en-US" sz="3500" i="1" dirty="0"/>
              <a:t> </a:t>
            </a:r>
            <a:r>
              <a:rPr lang="en-US" sz="3500" i="1" dirty="0" err="1"/>
              <a:t>poiēsai</a:t>
            </a:r>
            <a:r>
              <a:rPr lang="en-US" sz="3500" i="1" dirty="0"/>
              <a:t> </a:t>
            </a:r>
            <a:r>
              <a:rPr lang="en-US" sz="3500" i="1" dirty="0" err="1"/>
              <a:t>huperekperissou</a:t>
            </a:r>
            <a:r>
              <a:rPr lang="en-US" sz="3500" i="1" dirty="0"/>
              <a:t>; </a:t>
            </a:r>
            <a:r>
              <a:rPr lang="en-US" sz="3500" dirty="0"/>
              <a:t>literally, ‘beyond all things to do superabundantly’)”</a:t>
            </a:r>
            <a:r>
              <a:rPr lang="en-US" sz="2400" dirty="0"/>
              <a:t> (C.G. Caldwell, </a:t>
            </a:r>
            <a:r>
              <a:rPr lang="en-US" sz="2400" i="1" dirty="0"/>
              <a:t>Ephesians</a:t>
            </a:r>
            <a:r>
              <a:rPr lang="en-US" sz="2400" dirty="0"/>
              <a:t>, Truth Commentaries, page 163)</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86800" cy="1329595"/>
          </a:xfrm>
        </p:spPr>
        <p:txBody>
          <a:bodyPr>
            <a:spAutoFit/>
          </a:bodyPr>
          <a:lstStyle/>
          <a:p>
            <a:r>
              <a:rPr lang="en-US" b="1" dirty="0"/>
              <a:t>Closing</a:t>
            </a:r>
            <a:br>
              <a:rPr lang="en-US" dirty="0"/>
            </a:br>
            <a:r>
              <a:rPr lang="en-US" dirty="0"/>
              <a:t>Ephesians 3:20-21</a:t>
            </a:r>
          </a:p>
        </p:txBody>
      </p:sp>
      <p:sp>
        <p:nvSpPr>
          <p:cNvPr id="3" name="Content Placeholder 2"/>
          <p:cNvSpPr>
            <a:spLocks noGrp="1"/>
          </p:cNvSpPr>
          <p:nvPr>
            <p:ph idx="1"/>
          </p:nvPr>
        </p:nvSpPr>
        <p:spPr>
          <a:xfrm>
            <a:off x="55931" y="1750981"/>
            <a:ext cx="9022080" cy="4639732"/>
          </a:xfrm>
        </p:spPr>
        <p:txBody>
          <a:bodyPr>
            <a:spAutoFit/>
          </a:bodyPr>
          <a:lstStyle/>
          <a:p>
            <a:pPr>
              <a:spcBef>
                <a:spcPts val="0"/>
              </a:spcBef>
              <a:buNone/>
            </a:pPr>
            <a:r>
              <a:rPr lang="en-US" sz="3500" dirty="0"/>
              <a:t>Verse 20, Glory to God for what he is </a:t>
            </a:r>
            <a:r>
              <a:rPr lang="en-US" sz="3500" i="1" dirty="0"/>
              <a:t>“able to do!”</a:t>
            </a:r>
          </a:p>
          <a:p>
            <a:pPr>
              <a:spcBef>
                <a:spcPts val="0"/>
              </a:spcBef>
            </a:pPr>
            <a:r>
              <a:rPr lang="en-US" sz="3000" dirty="0"/>
              <a:t>Athenians had to learn the glory of God. Acts 17:24-28</a:t>
            </a:r>
          </a:p>
          <a:p>
            <a:pPr>
              <a:spcBef>
                <a:spcPts val="0"/>
              </a:spcBef>
            </a:pPr>
            <a:r>
              <a:rPr lang="en-US" sz="3000" dirty="0"/>
              <a:t>Romans 16:25-27, </a:t>
            </a:r>
            <a:r>
              <a:rPr lang="en-US" sz="3000" i="1" dirty="0"/>
              <a:t>“Now </a:t>
            </a:r>
            <a:r>
              <a:rPr lang="en-US" sz="3000" b="1" i="1" u="sng" dirty="0"/>
              <a:t>to him that is able</a:t>
            </a:r>
            <a:r>
              <a:rPr lang="en-US" sz="3000" b="1" i="1" dirty="0"/>
              <a:t> </a:t>
            </a:r>
            <a:r>
              <a:rPr lang="en-US" sz="3000" i="1" dirty="0"/>
              <a:t>to establish you according to my gospel and the preaching of Jesus Christ, according to the revelation of the mystery which hath been kept in silence through times eternal, but now is manifested, and by the scriptures of the prophets, according to the commandment of the eternal God, is made known unto all the nations unto obedience of faith: </a:t>
            </a:r>
            <a:r>
              <a:rPr lang="en-US" sz="3000" b="1" i="1" u="sng" dirty="0"/>
              <a:t>to the only wise God, through Jesus Christ, to whom be the glory for ever. Amen</a:t>
            </a:r>
            <a:r>
              <a:rPr lang="en-US" sz="3000" i="1"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7232" y="230188"/>
            <a:ext cx="8482330" cy="1329595"/>
          </a:xfrm>
        </p:spPr>
        <p:txBody>
          <a:bodyPr wrap="square">
            <a:spAutoFit/>
          </a:bodyPr>
          <a:lstStyle/>
          <a:p>
            <a:r>
              <a:rPr lang="en-US" b="1" dirty="0"/>
              <a:t>Paul’s First Prayer For The Ephesians</a:t>
            </a:r>
            <a:br>
              <a:rPr lang="en-US" b="1" dirty="0"/>
            </a:br>
            <a:r>
              <a:rPr lang="en-US" dirty="0"/>
              <a:t> Ephesians 1:15-20 </a:t>
            </a:r>
          </a:p>
        </p:txBody>
      </p:sp>
      <p:sp>
        <p:nvSpPr>
          <p:cNvPr id="3" name="Content Placeholder 2"/>
          <p:cNvSpPr>
            <a:spLocks noGrp="1"/>
          </p:cNvSpPr>
          <p:nvPr>
            <p:ph idx="1"/>
          </p:nvPr>
        </p:nvSpPr>
        <p:spPr>
          <a:xfrm>
            <a:off x="280670" y="1581617"/>
            <a:ext cx="8582660" cy="5262979"/>
          </a:xfrm>
        </p:spPr>
        <p:txBody>
          <a:bodyPr>
            <a:spAutoFit/>
          </a:bodyPr>
          <a:lstStyle/>
          <a:p>
            <a:pPr marL="514350" indent="-514350">
              <a:lnSpc>
                <a:spcPct val="100000"/>
              </a:lnSpc>
              <a:spcBef>
                <a:spcPts val="0"/>
              </a:spcBef>
              <a:buFont typeface="+mj-lt"/>
              <a:buAutoNum type="arabicPeriod"/>
            </a:pPr>
            <a:r>
              <a:rPr lang="en-US" dirty="0"/>
              <a:t>That they might </a:t>
            </a:r>
            <a:r>
              <a:rPr lang="en-US" b="1" dirty="0"/>
              <a:t>know God</a:t>
            </a:r>
            <a:r>
              <a:rPr lang="en-US" dirty="0"/>
              <a:t>. (Verse 17 </a:t>
            </a:r>
            <a:br>
              <a:rPr lang="en-US" dirty="0"/>
            </a:br>
            <a:r>
              <a:rPr lang="en-US" dirty="0"/>
              <a:t>cf. 2 Thessalonians 1:7-9)</a:t>
            </a:r>
          </a:p>
          <a:p>
            <a:pPr marL="514350" indent="-514350">
              <a:lnSpc>
                <a:spcPct val="100000"/>
              </a:lnSpc>
              <a:spcBef>
                <a:spcPts val="0"/>
              </a:spcBef>
              <a:buFont typeface="+mj-lt"/>
              <a:buAutoNum type="arabicPeriod"/>
            </a:pPr>
            <a:r>
              <a:rPr lang="en-US" dirty="0"/>
              <a:t>That they might know the </a:t>
            </a:r>
            <a:r>
              <a:rPr lang="en-US" b="1" dirty="0"/>
              <a:t>hope of God’s calling</a:t>
            </a:r>
            <a:r>
              <a:rPr lang="en-US" dirty="0"/>
              <a:t>. </a:t>
            </a:r>
            <a:br>
              <a:rPr lang="en-US" dirty="0"/>
            </a:br>
            <a:r>
              <a:rPr lang="en-US" dirty="0"/>
              <a:t>(Verse 18a)</a:t>
            </a:r>
          </a:p>
          <a:p>
            <a:pPr lvl="1">
              <a:lnSpc>
                <a:spcPct val="100000"/>
              </a:lnSpc>
              <a:spcBef>
                <a:spcPts val="0"/>
              </a:spcBef>
              <a:buFont typeface="Arial" panose="020B0604020202020204" pitchFamily="34" charset="0"/>
              <a:buChar char="•"/>
            </a:pPr>
            <a:r>
              <a:rPr lang="en-US" dirty="0"/>
              <a:t>Called by the gospel. 2 Thessalonians 2:14</a:t>
            </a:r>
          </a:p>
          <a:p>
            <a:pPr lvl="1">
              <a:lnSpc>
                <a:spcPct val="100000"/>
              </a:lnSpc>
              <a:spcBef>
                <a:spcPts val="0"/>
              </a:spcBef>
              <a:buFont typeface="Arial" panose="020B0604020202020204" pitchFamily="34" charset="0"/>
              <a:buChar char="•"/>
            </a:pPr>
            <a:r>
              <a:rPr lang="en-US" dirty="0"/>
              <a:t>Called into light. 1 Peter 2:9</a:t>
            </a:r>
          </a:p>
          <a:p>
            <a:pPr lvl="1">
              <a:lnSpc>
                <a:spcPct val="100000"/>
              </a:lnSpc>
              <a:spcBef>
                <a:spcPts val="0"/>
              </a:spcBef>
              <a:buFont typeface="Arial" panose="020B0604020202020204" pitchFamily="34" charset="0"/>
              <a:buChar char="•"/>
            </a:pPr>
            <a:r>
              <a:rPr lang="en-US" dirty="0"/>
              <a:t>Hope. Romans 8:24</a:t>
            </a:r>
          </a:p>
          <a:p>
            <a:pPr marL="514350" indent="-514350">
              <a:lnSpc>
                <a:spcPct val="100000"/>
              </a:lnSpc>
              <a:spcBef>
                <a:spcPts val="0"/>
              </a:spcBef>
              <a:buFont typeface="+mj-lt"/>
              <a:buAutoNum type="arabicPeriod"/>
            </a:pPr>
            <a:r>
              <a:rPr lang="en-US" dirty="0"/>
              <a:t>That they might know the </a:t>
            </a:r>
            <a:r>
              <a:rPr lang="en-US" b="1" dirty="0"/>
              <a:t>riches of God’s inheritance.</a:t>
            </a:r>
            <a:r>
              <a:rPr lang="en-US" dirty="0"/>
              <a:t> (Verse 18b; cf. Ephesians 2:12-13)</a:t>
            </a:r>
          </a:p>
          <a:p>
            <a:pPr marL="514350" indent="-514350">
              <a:lnSpc>
                <a:spcPct val="100000"/>
              </a:lnSpc>
              <a:spcBef>
                <a:spcPts val="0"/>
              </a:spcBef>
              <a:buFont typeface="+mj-lt"/>
              <a:buAutoNum type="arabicPeriod"/>
            </a:pPr>
            <a:r>
              <a:rPr lang="en-US" dirty="0"/>
              <a:t>That they might know the </a:t>
            </a:r>
            <a:r>
              <a:rPr lang="en-US" b="1" dirty="0"/>
              <a:t>power of God</a:t>
            </a:r>
            <a:r>
              <a:rPr lang="en-US" dirty="0"/>
              <a:t>. </a:t>
            </a:r>
            <a:br>
              <a:rPr lang="en-US" dirty="0"/>
            </a:br>
            <a:r>
              <a:rPr lang="en-US" dirty="0"/>
              <a:t>(Verses 19-20)</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86800" cy="1329595"/>
          </a:xfrm>
        </p:spPr>
        <p:txBody>
          <a:bodyPr>
            <a:spAutoFit/>
          </a:bodyPr>
          <a:lstStyle/>
          <a:p>
            <a:r>
              <a:rPr lang="en-US" b="1" dirty="0"/>
              <a:t>Closing</a:t>
            </a:r>
            <a:br>
              <a:rPr lang="en-US" dirty="0"/>
            </a:br>
            <a:r>
              <a:rPr lang="en-US" dirty="0"/>
              <a:t>Ephesians 3:20-21</a:t>
            </a:r>
          </a:p>
        </p:txBody>
      </p:sp>
      <p:sp>
        <p:nvSpPr>
          <p:cNvPr id="3" name="Content Placeholder 2"/>
          <p:cNvSpPr>
            <a:spLocks noGrp="1"/>
          </p:cNvSpPr>
          <p:nvPr>
            <p:ph idx="1"/>
          </p:nvPr>
        </p:nvSpPr>
        <p:spPr>
          <a:xfrm>
            <a:off x="75414" y="1732450"/>
            <a:ext cx="9002598" cy="5152180"/>
          </a:xfrm>
        </p:spPr>
        <p:txBody>
          <a:bodyPr wrap="square">
            <a:spAutoFit/>
          </a:bodyPr>
          <a:lstStyle/>
          <a:p>
            <a:pPr>
              <a:buNone/>
            </a:pPr>
            <a:r>
              <a:rPr lang="en-US" sz="3600" dirty="0"/>
              <a:t>Verse 20, Glory to God for what he is </a:t>
            </a:r>
            <a:r>
              <a:rPr lang="en-US" sz="3600" i="1" dirty="0"/>
              <a:t>“able to do!”</a:t>
            </a:r>
          </a:p>
          <a:p>
            <a:pPr>
              <a:buNone/>
            </a:pPr>
            <a:r>
              <a:rPr lang="en-US" sz="3600" dirty="0"/>
              <a:t>God’s power seen:</a:t>
            </a:r>
          </a:p>
          <a:p>
            <a:pPr lvl="1"/>
            <a:r>
              <a:rPr lang="en-US" sz="3600" dirty="0"/>
              <a:t>In creation. Genesis 1:1; Psalms 33:6-9</a:t>
            </a:r>
          </a:p>
          <a:p>
            <a:pPr lvl="1"/>
            <a:r>
              <a:rPr lang="en-US" sz="3600" dirty="0"/>
              <a:t>In sacrifice. John 3:16</a:t>
            </a:r>
          </a:p>
          <a:p>
            <a:pPr lvl="1"/>
            <a:r>
              <a:rPr lang="en-US" sz="3600" dirty="0"/>
              <a:t>In revelation. 2 Timothy 3:16-17</a:t>
            </a:r>
          </a:p>
          <a:p>
            <a:pPr lvl="1"/>
            <a:r>
              <a:rPr lang="en-US" sz="3600" dirty="0"/>
              <a:t>In salvation. Ephesians 2:1-10</a:t>
            </a:r>
          </a:p>
          <a:p>
            <a:pPr lvl="1"/>
            <a:r>
              <a:rPr lang="en-US" sz="3600" dirty="0"/>
              <a:t>In judgment. Hebrews 4:13;</a:t>
            </a:r>
            <a:br>
              <a:rPr lang="en-US" sz="3600" dirty="0"/>
            </a:br>
            <a:r>
              <a:rPr lang="en-US" sz="3600" dirty="0"/>
              <a:t>2 Corinthians 5:10</a:t>
            </a:r>
          </a:p>
        </p:txBody>
      </p:sp>
    </p:spTree>
    <p:extLst>
      <p:ext uri="{BB962C8B-B14F-4D97-AF65-F5344CB8AC3E}">
        <p14:creationId xmlns:p14="http://schemas.microsoft.com/office/powerpoint/2010/main" val="23149944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86800" cy="1329595"/>
          </a:xfrm>
        </p:spPr>
        <p:txBody>
          <a:bodyPr>
            <a:spAutoFit/>
          </a:bodyPr>
          <a:lstStyle/>
          <a:p>
            <a:r>
              <a:rPr lang="en-US" b="1" dirty="0"/>
              <a:t>Closing</a:t>
            </a:r>
            <a:br>
              <a:rPr lang="en-US" dirty="0"/>
            </a:br>
            <a:r>
              <a:rPr lang="en-US" dirty="0"/>
              <a:t>Ephesians 3:20-21</a:t>
            </a:r>
          </a:p>
        </p:txBody>
      </p:sp>
      <p:sp>
        <p:nvSpPr>
          <p:cNvPr id="3" name="Content Placeholder 2"/>
          <p:cNvSpPr>
            <a:spLocks noGrp="1"/>
          </p:cNvSpPr>
          <p:nvPr>
            <p:ph idx="1"/>
          </p:nvPr>
        </p:nvSpPr>
        <p:spPr>
          <a:xfrm>
            <a:off x="248238" y="1647609"/>
            <a:ext cx="8686800" cy="5193729"/>
          </a:xfrm>
        </p:spPr>
        <p:txBody>
          <a:bodyPr>
            <a:spAutoFit/>
          </a:bodyPr>
          <a:lstStyle/>
          <a:p>
            <a:pPr>
              <a:spcBef>
                <a:spcPts val="0"/>
              </a:spcBef>
              <a:buNone/>
            </a:pPr>
            <a:r>
              <a:rPr lang="en-US" sz="3500" dirty="0"/>
              <a:t>Verse 20, Glory to God for what he is </a:t>
            </a:r>
            <a:r>
              <a:rPr lang="en-US" sz="3500" i="1" dirty="0"/>
              <a:t>“able to do!”</a:t>
            </a:r>
          </a:p>
          <a:p>
            <a:pPr>
              <a:spcBef>
                <a:spcPts val="0"/>
              </a:spcBef>
            </a:pPr>
            <a:r>
              <a:rPr lang="en-US" sz="3500" dirty="0"/>
              <a:t>Paul reaffirms God’s power to do what he has prayed for …</a:t>
            </a:r>
          </a:p>
          <a:p>
            <a:pPr marL="0" indent="0">
              <a:spcBef>
                <a:spcPts val="0"/>
              </a:spcBef>
              <a:buNone/>
            </a:pPr>
            <a:endParaRPr lang="en-US" sz="3500" dirty="0"/>
          </a:p>
          <a:p>
            <a:pPr>
              <a:spcBef>
                <a:spcPts val="0"/>
              </a:spcBef>
            </a:pPr>
            <a:r>
              <a:rPr lang="en-US" sz="3500" dirty="0"/>
              <a:t>Romans 11:36; cf. 16:25; 9:5; Jude 24; </a:t>
            </a:r>
            <a:br>
              <a:rPr lang="en-US" sz="3500" dirty="0"/>
            </a:br>
            <a:r>
              <a:rPr lang="en-US" sz="3500" dirty="0"/>
              <a:t>Galatians 1:5</a:t>
            </a:r>
          </a:p>
          <a:p>
            <a:pPr>
              <a:spcBef>
                <a:spcPts val="0"/>
              </a:spcBef>
              <a:buNone/>
            </a:pPr>
            <a:r>
              <a:rPr lang="en-US" sz="3500" i="1" dirty="0"/>
              <a:t>“According to the power that worketh in us”</a:t>
            </a:r>
            <a:r>
              <a:rPr lang="en-US" sz="3500" dirty="0"/>
              <a:t> </a:t>
            </a:r>
            <a:br>
              <a:rPr lang="en-US" sz="3500" dirty="0"/>
            </a:br>
            <a:r>
              <a:rPr lang="en-US" sz="3500" dirty="0"/>
              <a:t>cf. Ephesians 1:19; 3:16</a:t>
            </a:r>
          </a:p>
          <a:p>
            <a:pPr lvl="1">
              <a:spcBef>
                <a:spcPts val="0"/>
              </a:spcBef>
            </a:pPr>
            <a:r>
              <a:rPr lang="en-US" sz="3000" i="1" dirty="0"/>
              <a:t>	</a:t>
            </a:r>
            <a:r>
              <a:rPr lang="en-US" sz="3000" dirty="0"/>
              <a:t>God’s love and grace revealed to us.</a:t>
            </a:r>
          </a:p>
          <a:p>
            <a:pPr lvl="1">
              <a:spcBef>
                <a:spcPts val="0"/>
              </a:spcBef>
            </a:pPr>
            <a:r>
              <a:rPr lang="en-US" sz="3000" dirty="0"/>
              <a:t>NOTE: Only we limit the power of God.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86800" cy="1329595"/>
          </a:xfrm>
        </p:spPr>
        <p:txBody>
          <a:bodyPr>
            <a:spAutoFit/>
          </a:bodyPr>
          <a:lstStyle/>
          <a:p>
            <a:r>
              <a:rPr lang="en-US" b="1" dirty="0"/>
              <a:t>Closing</a:t>
            </a:r>
            <a:br>
              <a:rPr lang="en-US" dirty="0"/>
            </a:br>
            <a:r>
              <a:rPr lang="en-US" dirty="0"/>
              <a:t>Ephesians 3:20-21</a:t>
            </a:r>
          </a:p>
        </p:txBody>
      </p:sp>
      <p:sp>
        <p:nvSpPr>
          <p:cNvPr id="3" name="Content Placeholder 2"/>
          <p:cNvSpPr>
            <a:spLocks noGrp="1"/>
          </p:cNvSpPr>
          <p:nvPr>
            <p:ph idx="1"/>
          </p:nvPr>
        </p:nvSpPr>
        <p:spPr>
          <a:xfrm>
            <a:off x="377861" y="1686257"/>
            <a:ext cx="8398497" cy="4985980"/>
          </a:xfrm>
        </p:spPr>
        <p:txBody>
          <a:bodyPr wrap="square">
            <a:spAutoFit/>
          </a:bodyPr>
          <a:lstStyle/>
          <a:p>
            <a:pPr>
              <a:spcBef>
                <a:spcPts val="0"/>
              </a:spcBef>
              <a:buNone/>
            </a:pPr>
            <a:r>
              <a:rPr lang="en-US" sz="3600" dirty="0"/>
              <a:t>Verse 21, Glory to God in the church and in Christ forever!</a:t>
            </a:r>
          </a:p>
          <a:p>
            <a:pPr>
              <a:spcBef>
                <a:spcPts val="0"/>
              </a:spcBef>
              <a:buNone/>
            </a:pPr>
            <a:r>
              <a:rPr lang="en-US" sz="3600" i="1" dirty="0"/>
              <a:t>“</a:t>
            </a:r>
            <a:r>
              <a:rPr lang="en-US" sz="3600" b="1" i="1" dirty="0"/>
              <a:t>Glory</a:t>
            </a:r>
            <a:r>
              <a:rPr lang="en-US" sz="3600" i="1" dirty="0"/>
              <a:t>” </a:t>
            </a:r>
            <a:r>
              <a:rPr lang="en-US" sz="3600" b="1" dirty="0"/>
              <a:t>used in two senses:</a:t>
            </a:r>
          </a:p>
          <a:p>
            <a:pPr>
              <a:spcBef>
                <a:spcPts val="0"/>
              </a:spcBef>
              <a:buNone/>
            </a:pPr>
            <a:r>
              <a:rPr lang="en-US" sz="3600" dirty="0"/>
              <a:t>1. God’s supreme nature, powerful and good.</a:t>
            </a:r>
          </a:p>
          <a:p>
            <a:pPr lvl="1">
              <a:spcBef>
                <a:spcPts val="0"/>
              </a:spcBef>
            </a:pPr>
            <a:r>
              <a:rPr lang="en-US" sz="3600" b="1" dirty="0"/>
              <a:t>INHERENT WITH THE BEING OF GOD</a:t>
            </a:r>
            <a:r>
              <a:rPr lang="en-US" sz="3600" dirty="0"/>
              <a:t>, man doesn’t give it, only recognizes it. Verse 16</a:t>
            </a:r>
          </a:p>
          <a:p>
            <a:pPr lvl="1">
              <a:spcBef>
                <a:spcPts val="0"/>
              </a:spcBef>
            </a:pPr>
            <a:r>
              <a:rPr lang="en-US" sz="3600" dirty="0"/>
              <a:t>cf. Romans 16:27, </a:t>
            </a:r>
            <a:r>
              <a:rPr lang="en-US" sz="3600" i="1" dirty="0"/>
              <a:t>“to the only wise God, through Jesus Christ, to whom be the glory for ever. Amen.”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86800" cy="1329595"/>
          </a:xfrm>
        </p:spPr>
        <p:txBody>
          <a:bodyPr>
            <a:spAutoFit/>
          </a:bodyPr>
          <a:lstStyle/>
          <a:p>
            <a:r>
              <a:rPr lang="en-US" b="1" dirty="0"/>
              <a:t>Closing</a:t>
            </a:r>
            <a:br>
              <a:rPr lang="en-US" dirty="0"/>
            </a:br>
            <a:r>
              <a:rPr lang="en-US" dirty="0"/>
              <a:t>Ephesians 3:20-21</a:t>
            </a:r>
          </a:p>
        </p:txBody>
      </p:sp>
      <p:sp>
        <p:nvSpPr>
          <p:cNvPr id="3" name="Content Placeholder 2"/>
          <p:cNvSpPr>
            <a:spLocks noGrp="1"/>
          </p:cNvSpPr>
          <p:nvPr>
            <p:ph idx="1"/>
          </p:nvPr>
        </p:nvSpPr>
        <p:spPr>
          <a:xfrm>
            <a:off x="213360" y="1855002"/>
            <a:ext cx="8686800" cy="4592026"/>
          </a:xfrm>
        </p:spPr>
        <p:txBody>
          <a:bodyPr>
            <a:spAutoFit/>
          </a:bodyPr>
          <a:lstStyle/>
          <a:p>
            <a:pPr>
              <a:buNone/>
            </a:pPr>
            <a:r>
              <a:rPr lang="en-US" dirty="0"/>
              <a:t>Verse 21, Glory to God in the church and in Christ forever!</a:t>
            </a:r>
          </a:p>
          <a:p>
            <a:pPr>
              <a:buNone/>
            </a:pPr>
            <a:r>
              <a:rPr lang="en-US" sz="3600" i="1" dirty="0"/>
              <a:t>“</a:t>
            </a:r>
            <a:r>
              <a:rPr lang="en-US" sz="3600" b="1" i="1" dirty="0"/>
              <a:t>Glory</a:t>
            </a:r>
            <a:r>
              <a:rPr lang="en-US" sz="3600" i="1" dirty="0"/>
              <a:t>” </a:t>
            </a:r>
            <a:r>
              <a:rPr lang="en-US" sz="3600" b="1" dirty="0"/>
              <a:t>used in two senses:</a:t>
            </a:r>
          </a:p>
          <a:p>
            <a:pPr>
              <a:buNone/>
            </a:pPr>
            <a:r>
              <a:rPr lang="en-US" dirty="0"/>
              <a:t>2. Praise and honor rendered by </a:t>
            </a:r>
            <a:r>
              <a:rPr lang="en-US" b="1" dirty="0"/>
              <a:t>OTHERS</a:t>
            </a:r>
            <a:r>
              <a:rPr lang="en-US" dirty="0"/>
              <a:t> because of His greatness. Verse 21</a:t>
            </a:r>
          </a:p>
          <a:p>
            <a:pPr lvl="1"/>
            <a:r>
              <a:rPr lang="en-US" dirty="0"/>
              <a:t>cf. Revelation 4:8-11</a:t>
            </a:r>
          </a:p>
          <a:p>
            <a:pPr lvl="1"/>
            <a:r>
              <a:rPr lang="en-US" dirty="0"/>
              <a:t>In this sense, glory should never be given to men!</a:t>
            </a:r>
            <a:br>
              <a:rPr lang="en-US" i="1" dirty="0"/>
            </a:br>
            <a:r>
              <a:rPr lang="en-US" dirty="0"/>
              <a:t>Psalms 115:1, </a:t>
            </a:r>
            <a:r>
              <a:rPr lang="en-US" i="1" dirty="0"/>
              <a:t>“Not unto us, O Jehovah, not unto us, but unto thy name give glory, for thy lovingkindness, and for thy truth's sake.”</a:t>
            </a:r>
            <a:r>
              <a:rPr lang="en-US" dirty="0"/>
              <a:t> cf. 1 Corinthians 1:29-31</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86800" cy="1329595"/>
          </a:xfrm>
        </p:spPr>
        <p:txBody>
          <a:bodyPr>
            <a:spAutoFit/>
          </a:bodyPr>
          <a:lstStyle/>
          <a:p>
            <a:r>
              <a:rPr lang="en-US" b="1" dirty="0"/>
              <a:t>Closing</a:t>
            </a:r>
            <a:br>
              <a:rPr lang="en-US" dirty="0"/>
            </a:br>
            <a:r>
              <a:rPr lang="en-US" dirty="0"/>
              <a:t>Ephesians 3:20-21</a:t>
            </a:r>
          </a:p>
        </p:txBody>
      </p:sp>
      <p:sp>
        <p:nvSpPr>
          <p:cNvPr id="3" name="Content Placeholder 2"/>
          <p:cNvSpPr>
            <a:spLocks noGrp="1"/>
          </p:cNvSpPr>
          <p:nvPr>
            <p:ph idx="1"/>
          </p:nvPr>
        </p:nvSpPr>
        <p:spPr>
          <a:xfrm>
            <a:off x="37706" y="1665603"/>
            <a:ext cx="9068586" cy="4985980"/>
          </a:xfrm>
        </p:spPr>
        <p:txBody>
          <a:bodyPr wrap="square">
            <a:spAutoFit/>
          </a:bodyPr>
          <a:lstStyle/>
          <a:p>
            <a:pPr>
              <a:spcBef>
                <a:spcPts val="0"/>
              </a:spcBef>
              <a:buNone/>
            </a:pPr>
            <a:r>
              <a:rPr lang="en-US" sz="3000" dirty="0"/>
              <a:t>Verse 21, Glory to God in the church and in Christ.</a:t>
            </a:r>
          </a:p>
          <a:p>
            <a:pPr>
              <a:spcBef>
                <a:spcPts val="0"/>
              </a:spcBef>
            </a:pPr>
            <a:r>
              <a:rPr lang="en-US" sz="3000" dirty="0"/>
              <a:t>The church is the means by which Glory is given to God. cf. 2 Thessalonians 1:11-12</a:t>
            </a:r>
          </a:p>
          <a:p>
            <a:pPr lvl="1">
              <a:spcBef>
                <a:spcPts val="0"/>
              </a:spcBef>
            </a:pPr>
            <a:r>
              <a:rPr lang="en-US" sz="3000" dirty="0"/>
              <a:t>	Note</a:t>
            </a:r>
            <a:r>
              <a:rPr lang="en-US" sz="3000" i="1" dirty="0"/>
              <a:t>: “Church’’ </a:t>
            </a:r>
            <a:r>
              <a:rPr lang="en-US" sz="3000" dirty="0"/>
              <a:t>is singular indicating that men praise God within the one body (Ephesians 4:4; 1:22-23);</a:t>
            </a:r>
          </a:p>
          <a:p>
            <a:pPr>
              <a:spcBef>
                <a:spcPts val="0"/>
              </a:spcBef>
            </a:pPr>
            <a:r>
              <a:rPr lang="en-US" sz="3000" i="1" dirty="0"/>
              <a:t>“Unto all generations forever and ever.”</a:t>
            </a:r>
          </a:p>
          <a:p>
            <a:pPr lvl="1">
              <a:spcBef>
                <a:spcPts val="0"/>
              </a:spcBef>
            </a:pPr>
            <a:r>
              <a:rPr lang="en-US" sz="3000" dirty="0"/>
              <a:t>Throughout the ages and throughout eternity! </a:t>
            </a:r>
            <a:br>
              <a:rPr lang="en-US" sz="3000" dirty="0"/>
            </a:br>
            <a:r>
              <a:rPr lang="en-US" sz="3000" dirty="0"/>
              <a:t>cf. Revelation 5:9-14</a:t>
            </a:r>
          </a:p>
          <a:p>
            <a:pPr>
              <a:spcBef>
                <a:spcPts val="0"/>
              </a:spcBef>
              <a:buFont typeface="Wingdings" panose="05000000000000000000" pitchFamily="2" charset="2"/>
              <a:buChar char="Ø"/>
            </a:pPr>
            <a:r>
              <a:rPr lang="en-US" sz="3000" b="1" dirty="0">
                <a:solidFill>
                  <a:schemeClr val="bg2"/>
                </a:solidFill>
              </a:rPr>
              <a:t>The most respectful manner in which we glorify the Father is to respond to His will as revealed in the Gospel.</a:t>
            </a:r>
          </a:p>
          <a:p>
            <a:pPr>
              <a:spcBef>
                <a:spcPts val="0"/>
              </a:spcBef>
              <a:buNone/>
            </a:pPr>
            <a:r>
              <a:rPr lang="en-US" sz="3000" dirty="0"/>
              <a:t>“AMEN!”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1C38C-2886-41D4-96F9-A69904D0C957}"/>
              </a:ext>
            </a:extLst>
          </p:cNvPr>
          <p:cNvSpPr>
            <a:spLocks noGrp="1"/>
          </p:cNvSpPr>
          <p:nvPr>
            <p:ph type="title"/>
          </p:nvPr>
        </p:nvSpPr>
        <p:spPr/>
        <p:txBody>
          <a:bodyPr>
            <a:spAutoFit/>
          </a:bodyPr>
          <a:lstStyle/>
          <a:p>
            <a:r>
              <a:rPr lang="en-US" b="1" dirty="0"/>
              <a:t>Conclusion:</a:t>
            </a:r>
          </a:p>
        </p:txBody>
      </p:sp>
      <p:sp>
        <p:nvSpPr>
          <p:cNvPr id="3" name="Content Placeholder 2">
            <a:extLst>
              <a:ext uri="{FF2B5EF4-FFF2-40B4-BE49-F238E27FC236}">
                <a16:creationId xmlns:a16="http://schemas.microsoft.com/office/drawing/2014/main" id="{B395212E-7C76-449C-8C7A-2BD614CB3CE8}"/>
              </a:ext>
            </a:extLst>
          </p:cNvPr>
          <p:cNvSpPr>
            <a:spLocks noGrp="1"/>
          </p:cNvSpPr>
          <p:nvPr>
            <p:ph idx="1"/>
          </p:nvPr>
        </p:nvSpPr>
        <p:spPr>
          <a:xfrm>
            <a:off x="75414" y="967524"/>
            <a:ext cx="8935235" cy="5816977"/>
          </a:xfrm>
        </p:spPr>
        <p:txBody>
          <a:bodyPr wrap="square">
            <a:spAutoFit/>
          </a:bodyPr>
          <a:lstStyle/>
          <a:p>
            <a:pPr>
              <a:spcBef>
                <a:spcPts val="0"/>
              </a:spcBef>
            </a:pPr>
            <a:r>
              <a:rPr lang="en-US" sz="2800" dirty="0"/>
              <a:t>Do we desire to give God glory throughout all ages, world without end? NOTE: Ephesians 1-3</a:t>
            </a:r>
          </a:p>
          <a:p>
            <a:pPr>
              <a:spcBef>
                <a:spcPts val="0"/>
              </a:spcBef>
            </a:pPr>
            <a:r>
              <a:rPr lang="en-US" sz="2800" dirty="0"/>
              <a:t>If so, then it must be </a:t>
            </a:r>
            <a:r>
              <a:rPr lang="en-US" sz="2800" i="1" dirty="0"/>
              <a:t>“by Jesus Christ,” </a:t>
            </a:r>
            <a:r>
              <a:rPr lang="en-US" sz="2800" dirty="0"/>
              <a:t>and that can be only as we …</a:t>
            </a:r>
          </a:p>
          <a:p>
            <a:pPr lvl="1">
              <a:spcBef>
                <a:spcPts val="0"/>
              </a:spcBef>
            </a:pPr>
            <a:r>
              <a:rPr lang="en-US" b="1" dirty="0">
                <a:solidFill>
                  <a:schemeClr val="bg2"/>
                </a:solidFill>
              </a:rPr>
              <a:t>Come to know the love of Christ which passes knowledge.</a:t>
            </a:r>
          </a:p>
          <a:p>
            <a:pPr lvl="1">
              <a:spcBef>
                <a:spcPts val="0"/>
              </a:spcBef>
            </a:pPr>
            <a:r>
              <a:rPr lang="en-US" b="1" dirty="0">
                <a:solidFill>
                  <a:schemeClr val="bg2"/>
                </a:solidFill>
              </a:rPr>
              <a:t>Allow ourselves to</a:t>
            </a:r>
            <a:r>
              <a:rPr lang="en-US" dirty="0">
                <a:solidFill>
                  <a:schemeClr val="bg2"/>
                </a:solidFill>
              </a:rPr>
              <a:t> </a:t>
            </a:r>
            <a:r>
              <a:rPr lang="en-US" i="1" dirty="0">
                <a:solidFill>
                  <a:schemeClr val="bg2"/>
                </a:solidFill>
              </a:rPr>
              <a:t>“</a:t>
            </a:r>
            <a:r>
              <a:rPr lang="en-US" b="1" i="1" dirty="0">
                <a:solidFill>
                  <a:schemeClr val="bg2"/>
                </a:solidFill>
              </a:rPr>
              <a:t>be filled with all the fullness of God</a:t>
            </a:r>
            <a:r>
              <a:rPr lang="en-US" i="1" dirty="0">
                <a:solidFill>
                  <a:schemeClr val="bg2"/>
                </a:solidFill>
              </a:rPr>
              <a:t>.”</a:t>
            </a:r>
          </a:p>
          <a:p>
            <a:pPr>
              <a:spcBef>
                <a:spcPts val="0"/>
              </a:spcBef>
            </a:pPr>
            <a:r>
              <a:rPr lang="en-US" sz="2800" dirty="0"/>
              <a:t>How can we be sure to be </a:t>
            </a:r>
            <a:r>
              <a:rPr lang="en-US" sz="2800" i="1" dirty="0"/>
              <a:t>“</a:t>
            </a:r>
            <a:r>
              <a:rPr lang="en-US" sz="2800" b="1" i="1" dirty="0"/>
              <a:t>filled with all the fullness of God</a:t>
            </a:r>
            <a:r>
              <a:rPr lang="en-US" sz="2800" i="1" dirty="0"/>
              <a:t>”</a:t>
            </a:r>
            <a:r>
              <a:rPr lang="en-US" sz="2800" b="1" i="1" dirty="0"/>
              <a:t>?</a:t>
            </a:r>
            <a:endParaRPr lang="en-US" sz="2800" i="1" dirty="0"/>
          </a:p>
          <a:p>
            <a:pPr lvl="1">
              <a:spcBef>
                <a:spcPts val="0"/>
              </a:spcBef>
            </a:pPr>
            <a:r>
              <a:rPr lang="en-US" u="sng" dirty="0"/>
              <a:t>For one who is ALREADY A CHRISTIAN</a:t>
            </a:r>
            <a:r>
              <a:rPr lang="en-US" dirty="0"/>
              <a:t>, we should follow Paul’s example and start with prayer (such as the one in our text)</a:t>
            </a:r>
          </a:p>
          <a:p>
            <a:pPr lvl="1">
              <a:spcBef>
                <a:spcPts val="0"/>
              </a:spcBef>
            </a:pPr>
            <a:r>
              <a:rPr lang="en-US" u="sng" dirty="0"/>
              <a:t>For one who is NOT A CHRISTIAN</a:t>
            </a:r>
            <a:r>
              <a:rPr lang="en-US" dirty="0"/>
              <a:t>, then one needs first to become a child of God. cf. Galatians 3:26-27</a:t>
            </a:r>
          </a:p>
        </p:txBody>
      </p:sp>
    </p:spTree>
    <p:extLst>
      <p:ext uri="{BB962C8B-B14F-4D97-AF65-F5344CB8AC3E}">
        <p14:creationId xmlns:p14="http://schemas.microsoft.com/office/powerpoint/2010/main" val="805126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41" y="274638"/>
            <a:ext cx="8955466" cy="1329595"/>
          </a:xfrm>
        </p:spPr>
        <p:txBody>
          <a:bodyPr wrap="square">
            <a:spAutoFit/>
          </a:bodyPr>
          <a:lstStyle/>
          <a:p>
            <a:r>
              <a:rPr lang="en-US" sz="4700" b="1" dirty="0"/>
              <a:t>Paul’s Second Prayer For The Ephesians</a:t>
            </a:r>
            <a:br>
              <a:rPr lang="en-US" sz="4700" b="1" dirty="0"/>
            </a:br>
            <a:r>
              <a:rPr lang="en-US" sz="4700" b="1" dirty="0"/>
              <a:t> </a:t>
            </a:r>
            <a:r>
              <a:rPr lang="en-US" sz="4700" dirty="0"/>
              <a:t>Ephesians 3:14-21 </a:t>
            </a:r>
          </a:p>
        </p:txBody>
      </p:sp>
      <p:sp>
        <p:nvSpPr>
          <p:cNvPr id="3" name="Content Placeholder 2"/>
          <p:cNvSpPr>
            <a:spLocks noGrp="1"/>
          </p:cNvSpPr>
          <p:nvPr>
            <p:ph idx="1"/>
          </p:nvPr>
        </p:nvSpPr>
        <p:spPr>
          <a:xfrm>
            <a:off x="-2" y="1732450"/>
            <a:ext cx="9144000" cy="4715137"/>
          </a:xfrm>
        </p:spPr>
        <p:txBody>
          <a:bodyPr wrap="square">
            <a:spAutoFit/>
          </a:bodyPr>
          <a:lstStyle/>
          <a:p>
            <a:r>
              <a:rPr lang="en-US" sz="3600" dirty="0"/>
              <a:t>Begins in Verse 1 … </a:t>
            </a:r>
            <a:r>
              <a:rPr lang="en-US" sz="3600" i="1" dirty="0"/>
              <a:t>“For this cause I Paul, the prisoner of Christ Jesus in behalf of you Gentiles” –</a:t>
            </a:r>
          </a:p>
          <a:p>
            <a:r>
              <a:rPr lang="en-US" sz="3600" dirty="0"/>
              <a:t>Verse 14 </a:t>
            </a:r>
            <a:r>
              <a:rPr lang="en-US" sz="3600" i="1" dirty="0"/>
              <a:t>“For this cause …”</a:t>
            </a:r>
            <a:endParaRPr lang="en-US" sz="3600" dirty="0"/>
          </a:p>
          <a:p>
            <a:pPr lvl="1"/>
            <a:r>
              <a:rPr lang="en-US" sz="3200" dirty="0"/>
              <a:t>Salvation by grace through faith. Ephesians 2:1-10</a:t>
            </a:r>
          </a:p>
          <a:p>
            <a:pPr lvl="1"/>
            <a:r>
              <a:rPr lang="en-US" sz="3200" dirty="0"/>
              <a:t>Through the cross, Jews and Gentiles become one. Ephesians 2:11-22; 3:6</a:t>
            </a:r>
          </a:p>
          <a:p>
            <a:pPr lvl="1"/>
            <a:r>
              <a:rPr lang="en-US" sz="3200" dirty="0"/>
              <a:t>Grandeur of the church. Ephesians 3:10-11</a:t>
            </a:r>
          </a:p>
          <a:p>
            <a:pPr lvl="1"/>
            <a:r>
              <a:rPr lang="en-US" sz="3200" dirty="0"/>
              <a:t>Boldness, confidence. Ephesians 3:13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840" y="1477921"/>
            <a:ext cx="8955465" cy="5367623"/>
          </a:xfrm>
        </p:spPr>
        <p:txBody>
          <a:bodyPr wrap="square">
            <a:spAutoFit/>
          </a:bodyPr>
          <a:lstStyle/>
          <a:p>
            <a:pPr>
              <a:buNone/>
            </a:pPr>
            <a:r>
              <a:rPr lang="en-US" dirty="0"/>
              <a:t>Verse 14, </a:t>
            </a:r>
            <a:r>
              <a:rPr lang="en-US" i="1" dirty="0"/>
              <a:t>“I bow my knees” </a:t>
            </a:r>
            <a:r>
              <a:rPr lang="en-US" dirty="0"/>
              <a:t>Posture in prayer …</a:t>
            </a:r>
          </a:p>
          <a:p>
            <a:r>
              <a:rPr lang="en-US" dirty="0"/>
              <a:t>Commonly found in Scripture. cf. Luke 22:41;</a:t>
            </a:r>
            <a:br>
              <a:rPr lang="en-US" dirty="0"/>
            </a:br>
            <a:r>
              <a:rPr lang="en-US" dirty="0"/>
              <a:t>Acts 9:40; 20:36; 21:5</a:t>
            </a:r>
          </a:p>
          <a:p>
            <a:r>
              <a:rPr lang="en-US" dirty="0"/>
              <a:t>No official position:</a:t>
            </a:r>
          </a:p>
          <a:p>
            <a:pPr lvl="1"/>
            <a:r>
              <a:rPr lang="en-US" sz="3200" dirty="0"/>
              <a:t>Solomon </a:t>
            </a:r>
            <a:r>
              <a:rPr lang="en-US" sz="3200" i="1" dirty="0"/>
              <a:t>“stood” </a:t>
            </a:r>
            <a:r>
              <a:rPr lang="en-US" sz="3200" dirty="0"/>
              <a:t>when he prayed to dedicate the temple. 1 Kings 8:22</a:t>
            </a:r>
          </a:p>
          <a:p>
            <a:pPr lvl="1"/>
            <a:r>
              <a:rPr lang="en-US" sz="3200" dirty="0"/>
              <a:t>David </a:t>
            </a:r>
            <a:r>
              <a:rPr lang="en-US" sz="3200" i="1" dirty="0"/>
              <a:t>“sat”</a:t>
            </a:r>
            <a:r>
              <a:rPr lang="en-US" sz="3200" dirty="0"/>
              <a:t> before the Lord when he prayed about the future of his kingdom.</a:t>
            </a:r>
            <a:br>
              <a:rPr lang="en-US" sz="3200" dirty="0"/>
            </a:br>
            <a:r>
              <a:rPr lang="en-US" sz="3200" dirty="0"/>
              <a:t>1 Chronicles 17:16</a:t>
            </a:r>
          </a:p>
          <a:p>
            <a:pPr lvl="1"/>
            <a:r>
              <a:rPr lang="en-US" sz="3200" dirty="0"/>
              <a:t>Jesus </a:t>
            </a:r>
            <a:r>
              <a:rPr lang="en-US" sz="3200" i="1" dirty="0"/>
              <a:t>“fell on His face” </a:t>
            </a:r>
            <a:r>
              <a:rPr lang="en-US" sz="3200" dirty="0"/>
              <a:t>when He prayed in Gethsemane. Matthew 26:39</a:t>
            </a:r>
          </a:p>
        </p:txBody>
      </p:sp>
      <p:sp>
        <p:nvSpPr>
          <p:cNvPr id="6" name="Title 1">
            <a:extLst>
              <a:ext uri="{FF2B5EF4-FFF2-40B4-BE49-F238E27FC236}">
                <a16:creationId xmlns:a16="http://schemas.microsoft.com/office/drawing/2014/main" id="{1BDE3E2D-0CFC-C116-0F41-F1C6A7AC12F1}"/>
              </a:ext>
            </a:extLst>
          </p:cNvPr>
          <p:cNvSpPr>
            <a:spLocks noGrp="1"/>
          </p:cNvSpPr>
          <p:nvPr>
            <p:ph type="title"/>
          </p:nvPr>
        </p:nvSpPr>
        <p:spPr>
          <a:xfrm>
            <a:off x="84841" y="274638"/>
            <a:ext cx="8955466" cy="1329595"/>
          </a:xfrm>
        </p:spPr>
        <p:txBody>
          <a:bodyPr wrap="square">
            <a:spAutoFit/>
          </a:bodyPr>
          <a:lstStyle/>
          <a:p>
            <a:r>
              <a:rPr lang="en-US" sz="4700" b="1" dirty="0"/>
              <a:t>Paul’s Second Prayer For The Ephesians</a:t>
            </a:r>
            <a:br>
              <a:rPr lang="en-US" sz="4700" b="1" dirty="0"/>
            </a:br>
            <a:r>
              <a:rPr lang="en-US" sz="4700" b="1" dirty="0"/>
              <a:t> </a:t>
            </a:r>
            <a:r>
              <a:rPr lang="en-US" sz="4700" dirty="0"/>
              <a:t>Ephesians 3:14-21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841" y="1534404"/>
            <a:ext cx="8906759" cy="5295296"/>
          </a:xfrm>
        </p:spPr>
        <p:txBody>
          <a:bodyPr wrap="square">
            <a:spAutoFit/>
          </a:bodyPr>
          <a:lstStyle/>
          <a:p>
            <a:pPr>
              <a:buNone/>
            </a:pPr>
            <a:r>
              <a:rPr lang="en-US" sz="3100" dirty="0"/>
              <a:t>Verse 14, </a:t>
            </a:r>
            <a:r>
              <a:rPr lang="en-US" sz="3100" i="1" dirty="0"/>
              <a:t>“I bow my knees” </a:t>
            </a:r>
            <a:r>
              <a:rPr lang="en-US" sz="3100" dirty="0"/>
              <a:t>Posture in prayer …</a:t>
            </a:r>
          </a:p>
          <a:p>
            <a:r>
              <a:rPr lang="en-US" sz="3100" b="1" u="sng" dirty="0">
                <a:solidFill>
                  <a:schemeClr val="bg2"/>
                </a:solidFill>
              </a:rPr>
              <a:t>Our view of God must not be casual</a:t>
            </a:r>
            <a:r>
              <a:rPr lang="en-US" sz="3100" b="1" dirty="0">
                <a:solidFill>
                  <a:schemeClr val="bg2"/>
                </a:solidFill>
              </a:rPr>
              <a:t>.</a:t>
            </a:r>
          </a:p>
          <a:p>
            <a:pPr lvl="1"/>
            <a:r>
              <a:rPr lang="en-US" sz="3100" dirty="0"/>
              <a:t>He is the creator of heaven and earth. Genesis 1:1</a:t>
            </a:r>
          </a:p>
          <a:p>
            <a:pPr lvl="1"/>
            <a:r>
              <a:rPr lang="en-US" sz="3100" dirty="0"/>
              <a:t>He caused the sun and the moon to stand still. </a:t>
            </a:r>
            <a:br>
              <a:rPr lang="en-US" sz="3100" dirty="0"/>
            </a:br>
            <a:r>
              <a:rPr lang="en-US" sz="3100" dirty="0"/>
              <a:t>Joshua 10:12-14</a:t>
            </a:r>
          </a:p>
          <a:p>
            <a:pPr lvl="1"/>
            <a:r>
              <a:rPr lang="en-US" sz="3100" dirty="0"/>
              <a:t>He delivered His people from the hand of the Egyptians with wonders and signs. Exodus 7-14</a:t>
            </a:r>
          </a:p>
          <a:p>
            <a:pPr lvl="1"/>
            <a:r>
              <a:rPr lang="en-US" sz="3100" dirty="0"/>
              <a:t>He raised His Son from the dead. John 20</a:t>
            </a:r>
          </a:p>
          <a:p>
            <a:r>
              <a:rPr lang="en-US" sz="3100" dirty="0"/>
              <a:t>Psalms 111:9, </a:t>
            </a:r>
            <a:r>
              <a:rPr lang="en-US" sz="3100" i="1" dirty="0"/>
              <a:t>“He has sent redemption to His people; He has commanded His covenant forever: </a:t>
            </a:r>
            <a:r>
              <a:rPr lang="en-US" sz="3100" b="1" i="1" dirty="0">
                <a:solidFill>
                  <a:schemeClr val="bg2"/>
                </a:solidFill>
              </a:rPr>
              <a:t>Holy and awesome is His name</a:t>
            </a:r>
            <a:r>
              <a:rPr lang="en-US" sz="3100" i="1" dirty="0"/>
              <a:t>.” NKJV</a:t>
            </a:r>
          </a:p>
        </p:txBody>
      </p:sp>
      <p:sp>
        <p:nvSpPr>
          <p:cNvPr id="6" name="Title 1">
            <a:extLst>
              <a:ext uri="{FF2B5EF4-FFF2-40B4-BE49-F238E27FC236}">
                <a16:creationId xmlns:a16="http://schemas.microsoft.com/office/drawing/2014/main" id="{C24E17F3-8B14-3C8A-0306-D21FFAE321CD}"/>
              </a:ext>
            </a:extLst>
          </p:cNvPr>
          <p:cNvSpPr>
            <a:spLocks noGrp="1"/>
          </p:cNvSpPr>
          <p:nvPr>
            <p:ph type="title"/>
          </p:nvPr>
        </p:nvSpPr>
        <p:spPr>
          <a:xfrm>
            <a:off x="84841" y="274638"/>
            <a:ext cx="8955466" cy="1329595"/>
          </a:xfrm>
        </p:spPr>
        <p:txBody>
          <a:bodyPr wrap="square">
            <a:spAutoFit/>
          </a:bodyPr>
          <a:lstStyle/>
          <a:p>
            <a:r>
              <a:rPr lang="en-US" sz="4700" b="1" dirty="0"/>
              <a:t>Paul’s Second Prayer For The Ephesians</a:t>
            </a:r>
            <a:br>
              <a:rPr lang="en-US" sz="4700" b="1" dirty="0"/>
            </a:br>
            <a:r>
              <a:rPr lang="en-US" sz="4700" b="1" dirty="0"/>
              <a:t> </a:t>
            </a:r>
            <a:r>
              <a:rPr lang="en-US" sz="4700" dirty="0"/>
              <a:t>Ephesians 3:14-21 </a:t>
            </a:r>
          </a:p>
        </p:txBody>
      </p:sp>
    </p:spTree>
    <p:extLst>
      <p:ext uri="{BB962C8B-B14F-4D97-AF65-F5344CB8AC3E}">
        <p14:creationId xmlns:p14="http://schemas.microsoft.com/office/powerpoint/2010/main" val="237880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841" y="1623503"/>
            <a:ext cx="8955466" cy="5152180"/>
          </a:xfrm>
        </p:spPr>
        <p:txBody>
          <a:bodyPr wrap="square">
            <a:spAutoFit/>
          </a:bodyPr>
          <a:lstStyle/>
          <a:p>
            <a:pPr>
              <a:spcBef>
                <a:spcPts val="0"/>
              </a:spcBef>
              <a:buNone/>
            </a:pPr>
            <a:r>
              <a:rPr lang="en-US" sz="3100" dirty="0"/>
              <a:t>Verse 14, </a:t>
            </a:r>
            <a:r>
              <a:rPr lang="en-US" sz="3100" i="1" dirty="0"/>
              <a:t>“Unto the Father.”</a:t>
            </a:r>
          </a:p>
          <a:p>
            <a:pPr>
              <a:spcBef>
                <a:spcPts val="0"/>
              </a:spcBef>
            </a:pPr>
            <a:r>
              <a:rPr lang="en-US" sz="3100" dirty="0"/>
              <a:t>We pray </a:t>
            </a:r>
            <a:r>
              <a:rPr lang="en-US" sz="3100" i="1" dirty="0"/>
              <a:t>“to” </a:t>
            </a:r>
            <a:r>
              <a:rPr lang="en-US" sz="3100" dirty="0"/>
              <a:t>the Father (Matthew 6:9), </a:t>
            </a:r>
            <a:r>
              <a:rPr lang="en-US" sz="3100" i="1" dirty="0"/>
              <a:t>“in the name of”</a:t>
            </a:r>
            <a:r>
              <a:rPr lang="en-US" sz="3100" dirty="0"/>
              <a:t> Jesus. Ephesians 5:20; Colossians 3:17</a:t>
            </a:r>
          </a:p>
          <a:p>
            <a:pPr lvl="1">
              <a:spcBef>
                <a:spcPts val="0"/>
              </a:spcBef>
            </a:pPr>
            <a:r>
              <a:rPr lang="en-US" sz="3100" dirty="0"/>
              <a:t>God cares for us as a loving father.</a:t>
            </a:r>
            <a:br>
              <a:rPr lang="en-US" sz="3100" dirty="0"/>
            </a:br>
            <a:r>
              <a:rPr lang="en-US" sz="3100" b="0" i="0" u="none" strike="noStrike" baseline="0" dirty="0"/>
              <a:t>Matthew 7:11ff.</a:t>
            </a:r>
          </a:p>
          <a:p>
            <a:pPr lvl="1">
              <a:spcBef>
                <a:spcPts val="0"/>
              </a:spcBef>
            </a:pPr>
            <a:r>
              <a:rPr lang="en-US" sz="3100" b="0" i="0" u="none" strike="noStrike" baseline="0" dirty="0"/>
              <a:t>He supplies our every need (Philippians 4:19), and therefore we understand that every good and perfect gift comes down from the Father of lights </a:t>
            </a:r>
            <a:br>
              <a:rPr lang="en-US" sz="3100" b="0" i="0" u="none" strike="noStrike" baseline="0" dirty="0"/>
            </a:br>
            <a:r>
              <a:rPr lang="en-US" sz="3100" b="0" i="0" u="none" strike="noStrike" baseline="0" dirty="0"/>
              <a:t>(James 1:17).</a:t>
            </a:r>
          </a:p>
          <a:p>
            <a:pPr algn="l">
              <a:spcBef>
                <a:spcPts val="0"/>
              </a:spcBef>
            </a:pPr>
            <a:r>
              <a:rPr lang="en-US" sz="3100" dirty="0"/>
              <a:t>Humility, honor, praise befitting of our approach to Sovereign Deity.</a:t>
            </a:r>
          </a:p>
          <a:p>
            <a:pPr lvl="1">
              <a:spcBef>
                <a:spcPts val="0"/>
              </a:spcBef>
            </a:pPr>
            <a:r>
              <a:rPr lang="en-US" sz="3100" dirty="0"/>
              <a:t>Moses hid his face. Exodus 3:6</a:t>
            </a:r>
          </a:p>
        </p:txBody>
      </p:sp>
      <p:sp>
        <p:nvSpPr>
          <p:cNvPr id="6" name="Title 1">
            <a:extLst>
              <a:ext uri="{FF2B5EF4-FFF2-40B4-BE49-F238E27FC236}">
                <a16:creationId xmlns:a16="http://schemas.microsoft.com/office/drawing/2014/main" id="{9D6A11DD-32C1-1B03-C8A6-8B56CFE703BE}"/>
              </a:ext>
            </a:extLst>
          </p:cNvPr>
          <p:cNvSpPr>
            <a:spLocks noGrp="1"/>
          </p:cNvSpPr>
          <p:nvPr>
            <p:ph type="title"/>
          </p:nvPr>
        </p:nvSpPr>
        <p:spPr>
          <a:xfrm>
            <a:off x="84841" y="274638"/>
            <a:ext cx="8955466" cy="1329595"/>
          </a:xfrm>
        </p:spPr>
        <p:txBody>
          <a:bodyPr wrap="square">
            <a:spAutoFit/>
          </a:bodyPr>
          <a:lstStyle/>
          <a:p>
            <a:r>
              <a:rPr lang="en-US" sz="4700" b="1" dirty="0"/>
              <a:t>Paul’s Second Prayer For The Ephesians</a:t>
            </a:r>
            <a:br>
              <a:rPr lang="en-US" sz="4700" b="1" dirty="0"/>
            </a:br>
            <a:r>
              <a:rPr lang="en-US" sz="4700" b="1" dirty="0"/>
              <a:t> </a:t>
            </a:r>
            <a:r>
              <a:rPr lang="en-US" sz="4700" dirty="0"/>
              <a:t>Ephesians 3:14-21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85" y="1732450"/>
            <a:ext cx="8106229" cy="2354491"/>
          </a:xfrm>
        </p:spPr>
        <p:txBody>
          <a:bodyPr>
            <a:spAutoFit/>
          </a:bodyPr>
          <a:lstStyle/>
          <a:p>
            <a:pPr>
              <a:buNone/>
            </a:pPr>
            <a:r>
              <a:rPr lang="en-US" sz="3600" dirty="0"/>
              <a:t>Verse 15, </a:t>
            </a:r>
            <a:r>
              <a:rPr lang="en-US" sz="3600" i="1" dirty="0"/>
              <a:t>“From whom every </a:t>
            </a:r>
            <a:r>
              <a:rPr lang="en-US" sz="5400" b="1" i="1" dirty="0"/>
              <a:t>family</a:t>
            </a:r>
            <a:r>
              <a:rPr lang="en-US" sz="3600" i="1" dirty="0"/>
              <a:t> in heaven and on earth is named”</a:t>
            </a:r>
          </a:p>
          <a:p>
            <a:r>
              <a:rPr lang="en-US" sz="3600" u="sng" dirty="0"/>
              <a:t>Jew or Gentile</a:t>
            </a:r>
            <a:r>
              <a:rPr lang="en-US" sz="3600" i="1" dirty="0"/>
              <a:t>. </a:t>
            </a:r>
            <a:r>
              <a:rPr lang="en-US" sz="3600" dirty="0"/>
              <a:t>One family, one Father. (Ephesians 2:18-19; cf. Galatians 3:15ff)</a:t>
            </a:r>
          </a:p>
        </p:txBody>
      </p:sp>
      <p:sp>
        <p:nvSpPr>
          <p:cNvPr id="6" name="Title 1">
            <a:extLst>
              <a:ext uri="{FF2B5EF4-FFF2-40B4-BE49-F238E27FC236}">
                <a16:creationId xmlns:a16="http://schemas.microsoft.com/office/drawing/2014/main" id="{8EC72187-F056-160E-9B9C-F4EB63BA381F}"/>
              </a:ext>
            </a:extLst>
          </p:cNvPr>
          <p:cNvSpPr>
            <a:spLocks noGrp="1"/>
          </p:cNvSpPr>
          <p:nvPr>
            <p:ph type="title"/>
          </p:nvPr>
        </p:nvSpPr>
        <p:spPr>
          <a:xfrm>
            <a:off x="84841" y="274638"/>
            <a:ext cx="8955466" cy="1329595"/>
          </a:xfrm>
        </p:spPr>
        <p:txBody>
          <a:bodyPr wrap="square">
            <a:spAutoFit/>
          </a:bodyPr>
          <a:lstStyle/>
          <a:p>
            <a:r>
              <a:rPr lang="en-US" sz="4700" b="1" dirty="0"/>
              <a:t>Paul’s Second Prayer For The Ephesians</a:t>
            </a:r>
            <a:br>
              <a:rPr lang="en-US" sz="4700" b="1" dirty="0"/>
            </a:br>
            <a:r>
              <a:rPr lang="en-US" sz="4700" b="1" dirty="0"/>
              <a:t> </a:t>
            </a:r>
            <a:r>
              <a:rPr lang="en-US" sz="4700" dirty="0"/>
              <a:t>Ephesians 3:14-21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693" y="1600200"/>
            <a:ext cx="8936614" cy="5004447"/>
          </a:xfrm>
        </p:spPr>
        <p:txBody>
          <a:bodyPr wrap="square">
            <a:spAutoFit/>
          </a:bodyPr>
          <a:lstStyle/>
          <a:p>
            <a:pPr>
              <a:buNone/>
            </a:pPr>
            <a:r>
              <a:rPr lang="en-US" dirty="0"/>
              <a:t>Verse 15, </a:t>
            </a:r>
            <a:r>
              <a:rPr lang="en-US" i="1" dirty="0"/>
              <a:t>“Family”</a:t>
            </a:r>
            <a:r>
              <a:rPr lang="en-US" dirty="0"/>
              <a:t> (</a:t>
            </a:r>
            <a:r>
              <a:rPr lang="en-US" dirty="0" err="1"/>
              <a:t>patriá</a:t>
            </a:r>
            <a:r>
              <a:rPr lang="en-US" dirty="0"/>
              <a:t>)</a:t>
            </a:r>
          </a:p>
          <a:p>
            <a:pPr>
              <a:buNone/>
            </a:pPr>
            <a:r>
              <a:rPr lang="en-US" dirty="0"/>
              <a:t>“Used in a wider sense as a people, nationality, or race (Acts 3:25 in allusion to Gen 12:3;</a:t>
            </a:r>
            <a:br>
              <a:rPr lang="en-US" dirty="0"/>
            </a:br>
            <a:r>
              <a:rPr lang="en-US" dirty="0"/>
              <a:t>1 Chron 16:28; Ps 22:27; 96:7). In Eph 3:14,15 we have God presented as ‘the Father’ who has only one (family). </a:t>
            </a:r>
            <a:r>
              <a:rPr lang="en-US" u="sng" dirty="0"/>
              <a:t>This indicates the oneness of God’s family, both Jews and Gentiles</a:t>
            </a:r>
            <a:r>
              <a:rPr lang="en-US" dirty="0"/>
              <a:t>, … who were all baptized into the body of Christ as is so clearly indicated in Acts chaps. 2; 10; 11; 19 and explained in 1 </a:t>
            </a:r>
            <a:r>
              <a:rPr lang="en-US" dirty="0" err="1"/>
              <a:t>Cor</a:t>
            </a:r>
            <a:r>
              <a:rPr lang="en-US" dirty="0"/>
              <a:t> 12:13. See Ex 6:15, 17, 19; 1 Sam 9:21.”</a:t>
            </a:r>
          </a:p>
          <a:p>
            <a:pPr>
              <a:buNone/>
            </a:pPr>
            <a:r>
              <a:rPr lang="en-US" sz="2800" dirty="0"/>
              <a:t>			</a:t>
            </a:r>
            <a:r>
              <a:rPr lang="en-US" sz="2200" dirty="0"/>
              <a:t>(from The Complete Word Study Dictionary)</a:t>
            </a:r>
            <a:endParaRPr lang="en-US" sz="3200" dirty="0"/>
          </a:p>
        </p:txBody>
      </p:sp>
      <p:sp>
        <p:nvSpPr>
          <p:cNvPr id="6" name="Title 1">
            <a:extLst>
              <a:ext uri="{FF2B5EF4-FFF2-40B4-BE49-F238E27FC236}">
                <a16:creationId xmlns:a16="http://schemas.microsoft.com/office/drawing/2014/main" id="{9B108BC2-166B-E739-C5BC-B960526DD333}"/>
              </a:ext>
            </a:extLst>
          </p:cNvPr>
          <p:cNvSpPr>
            <a:spLocks noGrp="1"/>
          </p:cNvSpPr>
          <p:nvPr>
            <p:ph type="title"/>
          </p:nvPr>
        </p:nvSpPr>
        <p:spPr>
          <a:xfrm>
            <a:off x="84841" y="274638"/>
            <a:ext cx="8955466" cy="1329595"/>
          </a:xfrm>
        </p:spPr>
        <p:txBody>
          <a:bodyPr wrap="square">
            <a:spAutoFit/>
          </a:bodyPr>
          <a:lstStyle/>
          <a:p>
            <a:r>
              <a:rPr lang="en-US" sz="4700" b="1" dirty="0"/>
              <a:t>Paul’s Second Prayer For The Ephesians</a:t>
            </a:r>
            <a:br>
              <a:rPr lang="en-US" sz="4700" b="1" dirty="0"/>
            </a:br>
            <a:r>
              <a:rPr lang="en-US" sz="4700" b="1" dirty="0"/>
              <a:t> </a:t>
            </a:r>
            <a:r>
              <a:rPr lang="en-US" sz="4700" dirty="0"/>
              <a:t>Ephesians 3:14-21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840" y="1732450"/>
            <a:ext cx="8955465" cy="4824398"/>
          </a:xfrm>
        </p:spPr>
        <p:txBody>
          <a:bodyPr wrap="square">
            <a:spAutoFit/>
          </a:bodyPr>
          <a:lstStyle/>
          <a:p>
            <a:pPr>
              <a:buNone/>
            </a:pPr>
            <a:r>
              <a:rPr lang="en-US" sz="3900" b="1" u="sng" dirty="0">
                <a:solidFill>
                  <a:schemeClr val="bg2"/>
                </a:solidFill>
              </a:rPr>
              <a:t>Verses 16-19 What does Paul pray for</a:t>
            </a:r>
            <a:r>
              <a:rPr lang="en-US" sz="3900" b="1" dirty="0">
                <a:solidFill>
                  <a:schemeClr val="bg2"/>
                </a:solidFill>
              </a:rPr>
              <a:t>?</a:t>
            </a:r>
          </a:p>
          <a:p>
            <a:pPr>
              <a:buNone/>
            </a:pPr>
            <a:r>
              <a:rPr lang="en-US" dirty="0"/>
              <a:t>Verse 16, That God would grant that they </a:t>
            </a:r>
            <a:r>
              <a:rPr lang="en-US" i="1" dirty="0"/>
              <a:t>“may be strengthened with power … in the inward man.”</a:t>
            </a:r>
          </a:p>
          <a:p>
            <a:r>
              <a:rPr lang="en-US" i="1" dirty="0">
                <a:effectLst/>
              </a:rPr>
              <a:t>“Power”</a:t>
            </a:r>
            <a:r>
              <a:rPr lang="en-US" dirty="0">
                <a:effectLst/>
              </a:rPr>
              <a:t> </a:t>
            </a:r>
            <a:r>
              <a:rPr lang="en-US" i="1" dirty="0">
                <a:effectLst/>
              </a:rPr>
              <a:t>(</a:t>
            </a:r>
            <a:r>
              <a:rPr lang="en-US" i="1" dirty="0" err="1">
                <a:effectLst/>
              </a:rPr>
              <a:t>dunamai</a:t>
            </a:r>
            <a:r>
              <a:rPr lang="en-US" i="1" dirty="0">
                <a:effectLst/>
              </a:rPr>
              <a:t>)</a:t>
            </a:r>
            <a:r>
              <a:rPr lang="en-US" dirty="0">
                <a:effectLst/>
              </a:rPr>
              <a:t> which we need is the power of God, the same power which raised Christ from the dead (Ephesians 1:19-20; 6:10; Colossians 1:11).</a:t>
            </a:r>
            <a:endParaRPr lang="en-US" i="1" dirty="0"/>
          </a:p>
          <a:p>
            <a:r>
              <a:rPr lang="en-US" i="1" dirty="0"/>
              <a:t>“Inner man.” </a:t>
            </a:r>
            <a:r>
              <a:rPr lang="en-US" dirty="0"/>
              <a:t>Where our consciences, our wills, live. (cf. Matthew 15:19; 22:37; Philippians 1:7; </a:t>
            </a:r>
            <a:br>
              <a:rPr lang="en-US" dirty="0"/>
            </a:br>
            <a:r>
              <a:rPr lang="en-US" dirty="0"/>
              <a:t>1 Timothy 1:5; Proverbs 4:23; 2 Corinthians 4:16; Romans 7:22).</a:t>
            </a:r>
          </a:p>
        </p:txBody>
      </p:sp>
      <p:sp>
        <p:nvSpPr>
          <p:cNvPr id="6" name="Title 1">
            <a:extLst>
              <a:ext uri="{FF2B5EF4-FFF2-40B4-BE49-F238E27FC236}">
                <a16:creationId xmlns:a16="http://schemas.microsoft.com/office/drawing/2014/main" id="{53E083EF-C562-E34F-8984-AA0154793919}"/>
              </a:ext>
            </a:extLst>
          </p:cNvPr>
          <p:cNvSpPr>
            <a:spLocks noGrp="1"/>
          </p:cNvSpPr>
          <p:nvPr>
            <p:ph type="title"/>
          </p:nvPr>
        </p:nvSpPr>
        <p:spPr>
          <a:xfrm>
            <a:off x="84841" y="274638"/>
            <a:ext cx="8955466" cy="1329595"/>
          </a:xfrm>
        </p:spPr>
        <p:txBody>
          <a:bodyPr wrap="square">
            <a:spAutoFit/>
          </a:bodyPr>
          <a:lstStyle/>
          <a:p>
            <a:r>
              <a:rPr lang="en-US" sz="4700" b="1" dirty="0"/>
              <a:t>Paul’s Second Prayer For The Ephesians</a:t>
            </a:r>
            <a:br>
              <a:rPr lang="en-US" sz="4700" b="1" dirty="0"/>
            </a:br>
            <a:r>
              <a:rPr lang="en-US" sz="4700" b="1" dirty="0"/>
              <a:t> </a:t>
            </a:r>
            <a:r>
              <a:rPr lang="en-US" sz="4700" dirty="0"/>
              <a:t>Ephesians 3:14-21 </a:t>
            </a:r>
          </a:p>
        </p:txBody>
      </p:sp>
    </p:spTree>
  </p:cSld>
  <p:clrMapOvr>
    <a:masterClrMapping/>
  </p:clrMapOvr>
</p:sld>
</file>

<file path=ppt/theme/theme1.xml><?xml version="1.0" encoding="utf-8"?>
<a:theme xmlns:a="http://schemas.openxmlformats.org/drawingml/2006/main" name="Theme17">
  <a:themeElements>
    <a:clrScheme name="5-00332 CSO Summit 2008">
      <a:dk1>
        <a:srgbClr val="000000"/>
      </a:dk1>
      <a:lt1>
        <a:srgbClr val="FFFFFF"/>
      </a:lt1>
      <a:dk2>
        <a:srgbClr val="050595"/>
      </a:dk2>
      <a:lt2>
        <a:srgbClr val="FFFF99"/>
      </a:lt2>
      <a:accent1>
        <a:srgbClr val="ECDFA7"/>
      </a:accent1>
      <a:accent2>
        <a:srgbClr val="4F6E9B"/>
      </a:accent2>
      <a:accent3>
        <a:srgbClr val="936553"/>
      </a:accent3>
      <a:accent4>
        <a:srgbClr val="88A17B"/>
      </a:accent4>
      <a:accent5>
        <a:srgbClr val="B8977E"/>
      </a:accent5>
      <a:accent6>
        <a:srgbClr val="99B5D3"/>
      </a:accent6>
      <a:hlink>
        <a:srgbClr val="050595"/>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extLst>
    <a:ext uri="{05A4C25C-085E-4340-85A3-A5531E510DB2}">
      <thm15:themeFamily xmlns:thm15="http://schemas.microsoft.com/office/thememl/2012/main" name="Theme17" id="{6C6C4A6E-9A3E-4319-87A1-D7420EBA1527}" vid="{827AC071-4273-4F69-BBB3-61933489B5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Theme17</Template>
  <TotalTime>2502</TotalTime>
  <Words>2229</Words>
  <Application>Microsoft Office PowerPoint</Application>
  <PresentationFormat>On-screen Show (4:3)</PresentationFormat>
  <Paragraphs>165</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Wingdings</vt:lpstr>
      <vt:lpstr>Theme17</vt:lpstr>
      <vt:lpstr>Paul’s Second Prayer For The Ephesians</vt:lpstr>
      <vt:lpstr>Paul’s First Prayer For The Ephesians  Ephesians 1:15-20 </vt:lpstr>
      <vt:lpstr>Paul’s Second Prayer For The Ephesians  Ephesians 3:14-21 </vt:lpstr>
      <vt:lpstr>Paul’s Second Prayer For The Ephesians  Ephesians 3:14-21 </vt:lpstr>
      <vt:lpstr>Paul’s Second Prayer For The Ephesians  Ephesians 3:14-21 </vt:lpstr>
      <vt:lpstr>Paul’s Second Prayer For The Ephesians  Ephesians 3:14-21 </vt:lpstr>
      <vt:lpstr>Paul’s Second Prayer For The Ephesians  Ephesians 3:14-21 </vt:lpstr>
      <vt:lpstr>Paul’s Second Prayer For The Ephesians  Ephesians 3:14-21 </vt:lpstr>
      <vt:lpstr>Paul’s Second Prayer For The Ephesians  Ephesians 3:14-21 </vt:lpstr>
      <vt:lpstr>Paul’s Second Prayer For The Ephesians  Ephesians 3:14-21 </vt:lpstr>
      <vt:lpstr>Paul’s Second Prayer For The Ephesians  Ephesians 3:14-21 </vt:lpstr>
      <vt:lpstr>Paul’s Second Prayer For The Ephesians  Ephesians 3:14-21 </vt:lpstr>
      <vt:lpstr>Paul’s Second Prayer For The Ephesians  Ephesians 3:14-21 </vt:lpstr>
      <vt:lpstr>Paul’s Second Prayer For The Ephesians  Ephesians 3:14-21 </vt:lpstr>
      <vt:lpstr>Paul’s Second Prayer For The Ephesians  Ephesians 3:14-21 </vt:lpstr>
      <vt:lpstr>Paul’s Second Prayer For The Ephesians  Ephesians 3:14-21 </vt:lpstr>
      <vt:lpstr>Paul’s Second Prayer For The Ephesians  Ephesians 3:14-21 </vt:lpstr>
      <vt:lpstr>Closing Ephesians 3:20-21</vt:lpstr>
      <vt:lpstr>Closing Ephesians 3:20-21</vt:lpstr>
      <vt:lpstr>Closing Ephesians 3:20-21</vt:lpstr>
      <vt:lpstr>Closing Ephesians 3:20-21</vt:lpstr>
      <vt:lpstr>Closing Ephesians 3:20-21</vt:lpstr>
      <vt:lpstr>Closing Ephesians 3:20-21</vt:lpstr>
      <vt:lpstr>Closing Ephesians 3:20-21</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Paul’s Second Prayer For The Ephesians</dc:title>
  <dc:creator>Micky Galloway</dc:creator>
  <cp:lastModifiedBy>Richard Lidh</cp:lastModifiedBy>
  <cp:revision>28</cp:revision>
  <cp:lastPrinted>2023-04-30T02:19:48Z</cp:lastPrinted>
  <dcterms:created xsi:type="dcterms:W3CDTF">2021-08-13T17:52:53Z</dcterms:created>
  <dcterms:modified xsi:type="dcterms:W3CDTF">2023-04-30T02:21:16Z</dcterms:modified>
</cp:coreProperties>
</file>